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55"/>
  </p:notesMasterIdLst>
  <p:sldIdLst>
    <p:sldId id="256" r:id="rId2"/>
    <p:sldId id="257" r:id="rId3"/>
    <p:sldId id="436" r:id="rId4"/>
    <p:sldId id="285" r:id="rId5"/>
    <p:sldId id="347" r:id="rId6"/>
    <p:sldId id="348" r:id="rId7"/>
    <p:sldId id="349" r:id="rId8"/>
    <p:sldId id="351" r:id="rId9"/>
    <p:sldId id="379" r:id="rId10"/>
    <p:sldId id="380" r:id="rId11"/>
    <p:sldId id="381" r:id="rId12"/>
    <p:sldId id="382" r:id="rId13"/>
    <p:sldId id="383" r:id="rId14"/>
    <p:sldId id="373" r:id="rId15"/>
    <p:sldId id="375" r:id="rId16"/>
    <p:sldId id="376" r:id="rId17"/>
    <p:sldId id="377" r:id="rId18"/>
    <p:sldId id="378" r:id="rId19"/>
    <p:sldId id="384" r:id="rId20"/>
    <p:sldId id="385" r:id="rId21"/>
    <p:sldId id="387" r:id="rId22"/>
    <p:sldId id="388" r:id="rId23"/>
    <p:sldId id="389" r:id="rId24"/>
    <p:sldId id="390" r:id="rId25"/>
    <p:sldId id="391" r:id="rId26"/>
    <p:sldId id="392" r:id="rId27"/>
    <p:sldId id="393" r:id="rId28"/>
    <p:sldId id="394" r:id="rId29"/>
    <p:sldId id="433" r:id="rId30"/>
    <p:sldId id="395" r:id="rId31"/>
    <p:sldId id="397" r:id="rId32"/>
    <p:sldId id="398" r:id="rId33"/>
    <p:sldId id="434" r:id="rId34"/>
    <p:sldId id="400" r:id="rId35"/>
    <p:sldId id="402" r:id="rId36"/>
    <p:sldId id="403" r:id="rId37"/>
    <p:sldId id="404" r:id="rId38"/>
    <p:sldId id="405" r:id="rId39"/>
    <p:sldId id="406" r:id="rId40"/>
    <p:sldId id="407" r:id="rId41"/>
    <p:sldId id="408" r:id="rId42"/>
    <p:sldId id="409" r:id="rId43"/>
    <p:sldId id="410" r:id="rId44"/>
    <p:sldId id="435" r:id="rId45"/>
    <p:sldId id="412" r:id="rId46"/>
    <p:sldId id="413" r:id="rId47"/>
    <p:sldId id="415" r:id="rId48"/>
    <p:sldId id="416" r:id="rId49"/>
    <p:sldId id="417" r:id="rId50"/>
    <p:sldId id="418" r:id="rId51"/>
    <p:sldId id="419" r:id="rId52"/>
    <p:sldId id="420" r:id="rId53"/>
    <p:sldId id="421" r:id="rId54"/>
  </p:sldIdLst>
  <p:sldSz cx="9144000" cy="5143500" type="screen16x9"/>
  <p:notesSz cx="6858000" cy="9144000"/>
  <p:embeddedFontLst>
    <p:embeddedFont>
      <p:font typeface="Calibri" panose="020F0502020204030204" pitchFamily="34" charset="0"/>
      <p:regular r:id="rId56"/>
      <p:bold r:id="rId57"/>
      <p:italic r:id="rId58"/>
      <p:boldItalic r:id="rId59"/>
    </p:embeddedFont>
    <p:embeddedFont>
      <p:font typeface="Century Schoolbook" panose="02040604050505020304" pitchFamily="18" charset="0"/>
      <p:regular r:id="rId60"/>
      <p:bold r:id="rId61"/>
      <p:italic r:id="rId62"/>
      <p:boldItalic r:id="rId63"/>
    </p:embeddedFont>
    <p:embeddedFont>
      <p:font typeface="Playfair Display" panose="020B0604020202020204" charset="0"/>
      <p:regular r:id="rId64"/>
      <p:bold r:id="rId65"/>
      <p:italic r:id="rId66"/>
      <p:boldItalic r:id="rId67"/>
    </p:embeddedFont>
    <p:embeddedFont>
      <p:font typeface="Raleway Light" panose="020B0604020202020204" charset="0"/>
      <p:regular r:id="rId68"/>
      <p:bold r:id="rId69"/>
      <p:italic r:id="rId70"/>
      <p:boldItalic r:id="rId71"/>
    </p:embeddedFont>
    <p:embeddedFont>
      <p:font typeface="Times" panose="02020603050405020304" pitchFamily="18" charset="0"/>
      <p:regular r:id="rId72"/>
      <p:bold r:id="rId73"/>
      <p:italic r:id="rId74"/>
      <p:boldItalic r:id="rId75"/>
    </p:embeddedFont>
    <p:embeddedFont>
      <p:font typeface="Wingdings 2" panose="05020102010507070707" pitchFamily="18" charset="2"/>
      <p:regular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718D136-88ED-44B4-9BA8-2D4BABA51C7E}">
          <p14:sldIdLst>
            <p14:sldId id="256"/>
            <p14:sldId id="257"/>
            <p14:sldId id="436"/>
          </p14:sldIdLst>
        </p14:section>
        <p14:section name="CUDA Memory Model" id="{3F14F85E-49E7-407D-9E88-38B96FA1EE5C}">
          <p14:sldIdLst>
            <p14:sldId id="285"/>
            <p14:sldId id="347"/>
            <p14:sldId id="348"/>
            <p14:sldId id="349"/>
            <p14:sldId id="351"/>
            <p14:sldId id="379"/>
            <p14:sldId id="380"/>
            <p14:sldId id="381"/>
            <p14:sldId id="382"/>
            <p14:sldId id="383"/>
            <p14:sldId id="373"/>
            <p14:sldId id="375"/>
            <p14:sldId id="376"/>
            <p14:sldId id="377"/>
            <p14:sldId id="378"/>
            <p14:sldId id="384"/>
            <p14:sldId id="385"/>
            <p14:sldId id="387"/>
            <p14:sldId id="388"/>
            <p14:sldId id="389"/>
            <p14:sldId id="390"/>
            <p14:sldId id="391"/>
            <p14:sldId id="392"/>
            <p14:sldId id="393"/>
            <p14:sldId id="394"/>
            <p14:sldId id="433"/>
            <p14:sldId id="395"/>
            <p14:sldId id="397"/>
            <p14:sldId id="398"/>
            <p14:sldId id="434"/>
            <p14:sldId id="400"/>
            <p14:sldId id="402"/>
            <p14:sldId id="403"/>
            <p14:sldId id="404"/>
            <p14:sldId id="405"/>
            <p14:sldId id="406"/>
            <p14:sldId id="407"/>
            <p14:sldId id="408"/>
            <p14:sldId id="409"/>
            <p14:sldId id="410"/>
            <p14:sldId id="435"/>
          </p14:sldIdLst>
        </p14:section>
        <p14:section name="Synchronization" id="{8486CC70-690C-40BF-AE13-D39D3504CC11}">
          <p14:sldIdLst>
            <p14:sldId id="412"/>
            <p14:sldId id="413"/>
            <p14:sldId id="415"/>
            <p14:sldId id="416"/>
            <p14:sldId id="417"/>
            <p14:sldId id="418"/>
            <p14:sldId id="419"/>
            <p14:sldId id="420"/>
            <p14:sldId id="4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B687A9-448E-476E-A0C0-3782B2B46290}">
  <a:tblStyle styleId="{36B687A9-448E-476E-A0C0-3782B2B4629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5" d="100"/>
          <a:sy n="125" d="100"/>
        </p:scale>
        <p:origin x="45"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font" Target="fonts/font13.fntdata"/><Relationship Id="rId76"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font" Target="fonts/font19.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f391192_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Google Shape;8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12</a:t>
            </a:fld>
            <a:endParaRPr lang="en-US"/>
          </a:p>
        </p:txBody>
      </p:sp>
    </p:spTree>
    <p:extLst>
      <p:ext uri="{BB962C8B-B14F-4D97-AF65-F5344CB8AC3E}">
        <p14:creationId xmlns:p14="http://schemas.microsoft.com/office/powerpoint/2010/main" val="1888863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13</a:t>
            </a:fld>
            <a:endParaRPr lang="en-US"/>
          </a:p>
        </p:txBody>
      </p:sp>
    </p:spTree>
    <p:extLst>
      <p:ext uri="{BB962C8B-B14F-4D97-AF65-F5344CB8AC3E}">
        <p14:creationId xmlns:p14="http://schemas.microsoft.com/office/powerpoint/2010/main" val="3883011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14</a:t>
            </a:fld>
            <a:endParaRPr lang="en-US"/>
          </a:p>
        </p:txBody>
      </p:sp>
    </p:spTree>
    <p:extLst>
      <p:ext uri="{BB962C8B-B14F-4D97-AF65-F5344CB8AC3E}">
        <p14:creationId xmlns:p14="http://schemas.microsoft.com/office/powerpoint/2010/main" val="3686208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15</a:t>
            </a:fld>
            <a:endParaRPr lang="en-US"/>
          </a:p>
        </p:txBody>
      </p:sp>
    </p:spTree>
    <p:extLst>
      <p:ext uri="{BB962C8B-B14F-4D97-AF65-F5344CB8AC3E}">
        <p14:creationId xmlns:p14="http://schemas.microsoft.com/office/powerpoint/2010/main" val="1884263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16</a:t>
            </a:fld>
            <a:endParaRPr lang="en-US"/>
          </a:p>
        </p:txBody>
      </p:sp>
    </p:spTree>
    <p:extLst>
      <p:ext uri="{BB962C8B-B14F-4D97-AF65-F5344CB8AC3E}">
        <p14:creationId xmlns:p14="http://schemas.microsoft.com/office/powerpoint/2010/main" val="2377055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17</a:t>
            </a:fld>
            <a:endParaRPr lang="en-US"/>
          </a:p>
        </p:txBody>
      </p:sp>
    </p:spTree>
    <p:extLst>
      <p:ext uri="{BB962C8B-B14F-4D97-AF65-F5344CB8AC3E}">
        <p14:creationId xmlns:p14="http://schemas.microsoft.com/office/powerpoint/2010/main" val="3611068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18</a:t>
            </a:fld>
            <a:endParaRPr lang="en-US"/>
          </a:p>
        </p:txBody>
      </p:sp>
    </p:spTree>
    <p:extLst>
      <p:ext uri="{BB962C8B-B14F-4D97-AF65-F5344CB8AC3E}">
        <p14:creationId xmlns:p14="http://schemas.microsoft.com/office/powerpoint/2010/main" val="3775831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19</a:t>
            </a:fld>
            <a:endParaRPr lang="en-US"/>
          </a:p>
        </p:txBody>
      </p:sp>
    </p:spTree>
    <p:extLst>
      <p:ext uri="{BB962C8B-B14F-4D97-AF65-F5344CB8AC3E}">
        <p14:creationId xmlns:p14="http://schemas.microsoft.com/office/powerpoint/2010/main" val="4217857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20</a:t>
            </a:fld>
            <a:endParaRPr lang="en-US"/>
          </a:p>
        </p:txBody>
      </p:sp>
    </p:spTree>
    <p:extLst>
      <p:ext uri="{BB962C8B-B14F-4D97-AF65-F5344CB8AC3E}">
        <p14:creationId xmlns:p14="http://schemas.microsoft.com/office/powerpoint/2010/main" val="3997422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21</a:t>
            </a:fld>
            <a:endParaRPr lang="en-US"/>
          </a:p>
        </p:txBody>
      </p:sp>
    </p:spTree>
    <p:extLst>
      <p:ext uri="{BB962C8B-B14F-4D97-AF65-F5344CB8AC3E}">
        <p14:creationId xmlns:p14="http://schemas.microsoft.com/office/powerpoint/2010/main" val="281417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22</a:t>
            </a:fld>
            <a:endParaRPr lang="en-US"/>
          </a:p>
        </p:txBody>
      </p:sp>
    </p:spTree>
    <p:extLst>
      <p:ext uri="{BB962C8B-B14F-4D97-AF65-F5344CB8AC3E}">
        <p14:creationId xmlns:p14="http://schemas.microsoft.com/office/powerpoint/2010/main" val="3129438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23</a:t>
            </a:fld>
            <a:endParaRPr lang="en-US"/>
          </a:p>
        </p:txBody>
      </p:sp>
    </p:spTree>
    <p:extLst>
      <p:ext uri="{BB962C8B-B14F-4D97-AF65-F5344CB8AC3E}">
        <p14:creationId xmlns:p14="http://schemas.microsoft.com/office/powerpoint/2010/main" val="665086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24</a:t>
            </a:fld>
            <a:endParaRPr lang="en-US"/>
          </a:p>
        </p:txBody>
      </p:sp>
    </p:spTree>
    <p:extLst>
      <p:ext uri="{BB962C8B-B14F-4D97-AF65-F5344CB8AC3E}">
        <p14:creationId xmlns:p14="http://schemas.microsoft.com/office/powerpoint/2010/main" val="410512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25</a:t>
            </a:fld>
            <a:endParaRPr lang="en-US"/>
          </a:p>
        </p:txBody>
      </p:sp>
    </p:spTree>
    <p:extLst>
      <p:ext uri="{BB962C8B-B14F-4D97-AF65-F5344CB8AC3E}">
        <p14:creationId xmlns:p14="http://schemas.microsoft.com/office/powerpoint/2010/main" val="947284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26</a:t>
            </a:fld>
            <a:endParaRPr lang="en-US"/>
          </a:p>
        </p:txBody>
      </p:sp>
    </p:spTree>
    <p:extLst>
      <p:ext uri="{BB962C8B-B14F-4D97-AF65-F5344CB8AC3E}">
        <p14:creationId xmlns:p14="http://schemas.microsoft.com/office/powerpoint/2010/main" val="8859100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27</a:t>
            </a:fld>
            <a:endParaRPr lang="en-US"/>
          </a:p>
        </p:txBody>
      </p:sp>
    </p:spTree>
    <p:extLst>
      <p:ext uri="{BB962C8B-B14F-4D97-AF65-F5344CB8AC3E}">
        <p14:creationId xmlns:p14="http://schemas.microsoft.com/office/powerpoint/2010/main" val="3455405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28</a:t>
            </a:fld>
            <a:endParaRPr lang="en-US"/>
          </a:p>
        </p:txBody>
      </p:sp>
    </p:spTree>
    <p:extLst>
      <p:ext uri="{BB962C8B-B14F-4D97-AF65-F5344CB8AC3E}">
        <p14:creationId xmlns:p14="http://schemas.microsoft.com/office/powerpoint/2010/main" val="1024610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29</a:t>
            </a:fld>
            <a:endParaRPr lang="en-US"/>
          </a:p>
        </p:txBody>
      </p:sp>
    </p:spTree>
    <p:extLst>
      <p:ext uri="{BB962C8B-B14F-4D97-AF65-F5344CB8AC3E}">
        <p14:creationId xmlns:p14="http://schemas.microsoft.com/office/powerpoint/2010/main" val="2525533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30</a:t>
            </a:fld>
            <a:endParaRPr lang="en-US"/>
          </a:p>
        </p:txBody>
      </p:sp>
    </p:spTree>
    <p:extLst>
      <p:ext uri="{BB962C8B-B14F-4D97-AF65-F5344CB8AC3E}">
        <p14:creationId xmlns:p14="http://schemas.microsoft.com/office/powerpoint/2010/main" val="1331744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31</a:t>
            </a:fld>
            <a:endParaRPr lang="en-US"/>
          </a:p>
        </p:txBody>
      </p:sp>
    </p:spTree>
    <p:extLst>
      <p:ext uri="{BB962C8B-B14F-4D97-AF65-F5344CB8AC3E}">
        <p14:creationId xmlns:p14="http://schemas.microsoft.com/office/powerpoint/2010/main" val="1291238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188180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32</a:t>
            </a:fld>
            <a:endParaRPr lang="en-US"/>
          </a:p>
        </p:txBody>
      </p:sp>
    </p:spTree>
    <p:extLst>
      <p:ext uri="{BB962C8B-B14F-4D97-AF65-F5344CB8AC3E}">
        <p14:creationId xmlns:p14="http://schemas.microsoft.com/office/powerpoint/2010/main" val="23552012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33</a:t>
            </a:fld>
            <a:endParaRPr lang="en-US"/>
          </a:p>
        </p:txBody>
      </p:sp>
    </p:spTree>
    <p:extLst>
      <p:ext uri="{BB962C8B-B14F-4D97-AF65-F5344CB8AC3E}">
        <p14:creationId xmlns:p14="http://schemas.microsoft.com/office/powerpoint/2010/main" val="3755728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34</a:t>
            </a:fld>
            <a:endParaRPr lang="en-US"/>
          </a:p>
        </p:txBody>
      </p:sp>
    </p:spTree>
    <p:extLst>
      <p:ext uri="{BB962C8B-B14F-4D97-AF65-F5344CB8AC3E}">
        <p14:creationId xmlns:p14="http://schemas.microsoft.com/office/powerpoint/2010/main" val="1160309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35</a:t>
            </a:fld>
            <a:endParaRPr lang="en-US"/>
          </a:p>
        </p:txBody>
      </p:sp>
    </p:spTree>
    <p:extLst>
      <p:ext uri="{BB962C8B-B14F-4D97-AF65-F5344CB8AC3E}">
        <p14:creationId xmlns:p14="http://schemas.microsoft.com/office/powerpoint/2010/main" val="21154302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36</a:t>
            </a:fld>
            <a:endParaRPr lang="en-US"/>
          </a:p>
        </p:txBody>
      </p:sp>
    </p:spTree>
    <p:extLst>
      <p:ext uri="{BB962C8B-B14F-4D97-AF65-F5344CB8AC3E}">
        <p14:creationId xmlns:p14="http://schemas.microsoft.com/office/powerpoint/2010/main" val="27318347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37</a:t>
            </a:fld>
            <a:endParaRPr lang="en-US"/>
          </a:p>
        </p:txBody>
      </p:sp>
    </p:spTree>
    <p:extLst>
      <p:ext uri="{BB962C8B-B14F-4D97-AF65-F5344CB8AC3E}">
        <p14:creationId xmlns:p14="http://schemas.microsoft.com/office/powerpoint/2010/main" val="34767225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38</a:t>
            </a:fld>
            <a:endParaRPr lang="en-US"/>
          </a:p>
        </p:txBody>
      </p:sp>
    </p:spTree>
    <p:extLst>
      <p:ext uri="{BB962C8B-B14F-4D97-AF65-F5344CB8AC3E}">
        <p14:creationId xmlns:p14="http://schemas.microsoft.com/office/powerpoint/2010/main" val="40213005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39</a:t>
            </a:fld>
            <a:endParaRPr lang="en-US"/>
          </a:p>
        </p:txBody>
      </p:sp>
    </p:spTree>
    <p:extLst>
      <p:ext uri="{BB962C8B-B14F-4D97-AF65-F5344CB8AC3E}">
        <p14:creationId xmlns:p14="http://schemas.microsoft.com/office/powerpoint/2010/main" val="23697483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40</a:t>
            </a:fld>
            <a:endParaRPr lang="en-US"/>
          </a:p>
        </p:txBody>
      </p:sp>
    </p:spTree>
    <p:extLst>
      <p:ext uri="{BB962C8B-B14F-4D97-AF65-F5344CB8AC3E}">
        <p14:creationId xmlns:p14="http://schemas.microsoft.com/office/powerpoint/2010/main" val="408031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41</a:t>
            </a:fld>
            <a:endParaRPr lang="en-US"/>
          </a:p>
        </p:txBody>
      </p:sp>
    </p:spTree>
    <p:extLst>
      <p:ext uri="{BB962C8B-B14F-4D97-AF65-F5344CB8AC3E}">
        <p14:creationId xmlns:p14="http://schemas.microsoft.com/office/powerpoint/2010/main" val="3570293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how a cache works. Uses these two to keep program</a:t>
            </a:r>
            <a:r>
              <a:rPr lang="en-US" baseline="0" dirty="0"/>
              <a:t> execution running.</a:t>
            </a:r>
          </a:p>
          <a:p>
            <a:r>
              <a:rPr lang="en-US" baseline="0" dirty="0"/>
              <a:t>Caches are a memory that is really close to the processor (fast, but small because its expensive).</a:t>
            </a:r>
          </a:p>
          <a:p>
            <a:r>
              <a:rPr lang="en-US" baseline="0" dirty="0"/>
              <a:t>They use temporal locality because stuff that the processor needs, it keeps it there because </a:t>
            </a:r>
            <a:r>
              <a:rPr lang="en-US" baseline="0" dirty="0" err="1"/>
              <a:t>theres</a:t>
            </a:r>
            <a:r>
              <a:rPr lang="en-US" baseline="0" dirty="0"/>
              <a:t> a high probability it will request it again</a:t>
            </a:r>
          </a:p>
          <a:p>
            <a:r>
              <a:rPr lang="en-US" baseline="0" dirty="0"/>
              <a:t>They use spatial locality because when a processor requests data, it brings that data and more (a block) because </a:t>
            </a:r>
            <a:r>
              <a:rPr lang="en-US" baseline="0" dirty="0" err="1"/>
              <a:t>theres</a:t>
            </a:r>
            <a:r>
              <a:rPr lang="en-US" baseline="0" dirty="0"/>
              <a:t> a possibility it will use that data too.</a:t>
            </a:r>
          </a:p>
        </p:txBody>
      </p:sp>
      <p:sp>
        <p:nvSpPr>
          <p:cNvPr id="4" name="Slide Number Placeholder 3"/>
          <p:cNvSpPr>
            <a:spLocks noGrp="1"/>
          </p:cNvSpPr>
          <p:nvPr>
            <p:ph type="sldNum" sz="quarter" idx="10"/>
          </p:nvPr>
        </p:nvSpPr>
        <p:spPr/>
        <p:txBody>
          <a:bodyPr/>
          <a:lstStyle/>
          <a:p>
            <a:fld id="{81CC7412-5385-4B86-9FE9-88A9E774A0C4}" type="slidenum">
              <a:rPr lang="en-US" smtClean="0"/>
              <a:t>6</a:t>
            </a:fld>
            <a:endParaRPr lang="en-US"/>
          </a:p>
        </p:txBody>
      </p:sp>
    </p:spTree>
    <p:extLst>
      <p:ext uri="{BB962C8B-B14F-4D97-AF65-F5344CB8AC3E}">
        <p14:creationId xmlns:p14="http://schemas.microsoft.com/office/powerpoint/2010/main" val="2965675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42</a:t>
            </a:fld>
            <a:endParaRPr lang="en-US"/>
          </a:p>
        </p:txBody>
      </p:sp>
    </p:spTree>
    <p:extLst>
      <p:ext uri="{BB962C8B-B14F-4D97-AF65-F5344CB8AC3E}">
        <p14:creationId xmlns:p14="http://schemas.microsoft.com/office/powerpoint/2010/main" val="7021671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43</a:t>
            </a:fld>
            <a:endParaRPr lang="en-US"/>
          </a:p>
        </p:txBody>
      </p:sp>
    </p:spTree>
    <p:extLst>
      <p:ext uri="{BB962C8B-B14F-4D97-AF65-F5344CB8AC3E}">
        <p14:creationId xmlns:p14="http://schemas.microsoft.com/office/powerpoint/2010/main" val="818978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44</a:t>
            </a:fld>
            <a:endParaRPr lang="en-US"/>
          </a:p>
        </p:txBody>
      </p:sp>
    </p:spTree>
    <p:extLst>
      <p:ext uri="{BB962C8B-B14F-4D97-AF65-F5344CB8AC3E}">
        <p14:creationId xmlns:p14="http://schemas.microsoft.com/office/powerpoint/2010/main" val="3011365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45</a:t>
            </a:fld>
            <a:endParaRPr lang="en-US"/>
          </a:p>
        </p:txBody>
      </p:sp>
    </p:spTree>
    <p:extLst>
      <p:ext uri="{BB962C8B-B14F-4D97-AF65-F5344CB8AC3E}">
        <p14:creationId xmlns:p14="http://schemas.microsoft.com/office/powerpoint/2010/main" val="9015058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46</a:t>
            </a:fld>
            <a:endParaRPr lang="en-US"/>
          </a:p>
        </p:txBody>
      </p:sp>
    </p:spTree>
    <p:extLst>
      <p:ext uri="{BB962C8B-B14F-4D97-AF65-F5344CB8AC3E}">
        <p14:creationId xmlns:p14="http://schemas.microsoft.com/office/powerpoint/2010/main" val="32968297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effectLst/>
              </a:rPr>
              <a:t>In fact, the concept of blocks in CUDA is that some may be launched only after some other blocks already ended its work, for example, if the GPU it is running on is too weak to process them all in parallel.</a:t>
            </a:r>
          </a:p>
          <a:p>
            <a:pPr>
              <a:buFont typeface="Arial" panose="020B0604020202020204" pitchFamily="34" charset="0"/>
              <a:buChar char="•"/>
            </a:pPr>
            <a:r>
              <a:rPr lang="en-US" dirty="0">
                <a:effectLst/>
              </a:rPr>
              <a:t>The best way that I can suggest, is to simply terminate your kernel at the synchronization point, and then launch a new kernel which would continue with your job.</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Global barriers can be hacked together using atomic functions to implement a semaphore in device memory, but they tend to be dangerous because you have no guarantee that all of your blocks are running simultaneously, and blocks waiting at the barrier are not going to be preempted so the non-running blocks can make progress.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That will create a deadlock.</a:t>
            </a:r>
            <a:br>
              <a:rPr lang="en-US" dirty="0"/>
            </a:br>
            <a:endParaRPr lang="en-US" dirty="0">
              <a:effectLst/>
            </a:endParaRPr>
          </a:p>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47</a:t>
            </a:fld>
            <a:endParaRPr lang="en-US"/>
          </a:p>
        </p:txBody>
      </p:sp>
    </p:spTree>
    <p:extLst>
      <p:ext uri="{BB962C8B-B14F-4D97-AF65-F5344CB8AC3E}">
        <p14:creationId xmlns:p14="http://schemas.microsoft.com/office/powerpoint/2010/main" val="4204491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48</a:t>
            </a:fld>
            <a:endParaRPr lang="en-US"/>
          </a:p>
        </p:txBody>
      </p:sp>
    </p:spTree>
    <p:extLst>
      <p:ext uri="{BB962C8B-B14F-4D97-AF65-F5344CB8AC3E}">
        <p14:creationId xmlns:p14="http://schemas.microsoft.com/office/powerpoint/2010/main" val="8841238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49</a:t>
            </a:fld>
            <a:endParaRPr lang="en-US"/>
          </a:p>
        </p:txBody>
      </p:sp>
    </p:spTree>
    <p:extLst>
      <p:ext uri="{BB962C8B-B14F-4D97-AF65-F5344CB8AC3E}">
        <p14:creationId xmlns:p14="http://schemas.microsoft.com/office/powerpoint/2010/main" val="42132328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50</a:t>
            </a:fld>
            <a:endParaRPr lang="en-US"/>
          </a:p>
        </p:txBody>
      </p:sp>
    </p:spTree>
    <p:extLst>
      <p:ext uri="{BB962C8B-B14F-4D97-AF65-F5344CB8AC3E}">
        <p14:creationId xmlns:p14="http://schemas.microsoft.com/office/powerpoint/2010/main" val="1124362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51</a:t>
            </a:fld>
            <a:endParaRPr lang="en-US"/>
          </a:p>
        </p:txBody>
      </p:sp>
    </p:spTree>
    <p:extLst>
      <p:ext uri="{BB962C8B-B14F-4D97-AF65-F5344CB8AC3E}">
        <p14:creationId xmlns:p14="http://schemas.microsoft.com/office/powerpoint/2010/main" val="2815150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how a cache works. Uses these two to keep program</a:t>
            </a:r>
            <a:r>
              <a:rPr lang="en-US" baseline="0" dirty="0"/>
              <a:t> execution running.</a:t>
            </a:r>
          </a:p>
          <a:p>
            <a:r>
              <a:rPr lang="en-US" baseline="0" dirty="0"/>
              <a:t>Caches are a memory that is really close to the processor (fast, but small because its expensive).</a:t>
            </a:r>
          </a:p>
          <a:p>
            <a:r>
              <a:rPr lang="en-US" baseline="0" dirty="0"/>
              <a:t>They use temporal locality because stuff that the processor needs, it keeps it there because </a:t>
            </a:r>
            <a:r>
              <a:rPr lang="en-US" baseline="0" dirty="0" err="1"/>
              <a:t>theres</a:t>
            </a:r>
            <a:r>
              <a:rPr lang="en-US" baseline="0" dirty="0"/>
              <a:t> a high probability it will request it again</a:t>
            </a:r>
          </a:p>
          <a:p>
            <a:r>
              <a:rPr lang="en-US" baseline="0" dirty="0"/>
              <a:t>They use spatial locality because when a processor requests data, it brings that data and more (a block) because </a:t>
            </a:r>
            <a:r>
              <a:rPr lang="en-US" baseline="0" dirty="0" err="1"/>
              <a:t>theres</a:t>
            </a:r>
            <a:r>
              <a:rPr lang="en-US" baseline="0" dirty="0"/>
              <a:t> a possibility it will use that data too.</a:t>
            </a:r>
          </a:p>
        </p:txBody>
      </p:sp>
      <p:sp>
        <p:nvSpPr>
          <p:cNvPr id="4" name="Slide Number Placeholder 3"/>
          <p:cNvSpPr>
            <a:spLocks noGrp="1"/>
          </p:cNvSpPr>
          <p:nvPr>
            <p:ph type="sldNum" sz="quarter" idx="10"/>
          </p:nvPr>
        </p:nvSpPr>
        <p:spPr/>
        <p:txBody>
          <a:bodyPr/>
          <a:lstStyle/>
          <a:p>
            <a:fld id="{81CC7412-5385-4B86-9FE9-88A9E774A0C4}" type="slidenum">
              <a:rPr lang="en-US" smtClean="0"/>
              <a:t>7</a:t>
            </a:fld>
            <a:endParaRPr lang="en-US"/>
          </a:p>
        </p:txBody>
      </p:sp>
    </p:spTree>
    <p:extLst>
      <p:ext uri="{BB962C8B-B14F-4D97-AF65-F5344CB8AC3E}">
        <p14:creationId xmlns:p14="http://schemas.microsoft.com/office/powerpoint/2010/main" val="2666249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52</a:t>
            </a:fld>
            <a:endParaRPr lang="en-US"/>
          </a:p>
        </p:txBody>
      </p:sp>
    </p:spTree>
    <p:extLst>
      <p:ext uri="{BB962C8B-B14F-4D97-AF65-F5344CB8AC3E}">
        <p14:creationId xmlns:p14="http://schemas.microsoft.com/office/powerpoint/2010/main" val="179557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53</a:t>
            </a:fld>
            <a:endParaRPr lang="en-US"/>
          </a:p>
        </p:txBody>
      </p:sp>
    </p:spTree>
    <p:extLst>
      <p:ext uri="{BB962C8B-B14F-4D97-AF65-F5344CB8AC3E}">
        <p14:creationId xmlns:p14="http://schemas.microsoft.com/office/powerpoint/2010/main" val="1557675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8</a:t>
            </a:fld>
            <a:endParaRPr lang="en-US"/>
          </a:p>
        </p:txBody>
      </p:sp>
    </p:spTree>
    <p:extLst>
      <p:ext uri="{BB962C8B-B14F-4D97-AF65-F5344CB8AC3E}">
        <p14:creationId xmlns:p14="http://schemas.microsoft.com/office/powerpoint/2010/main" val="1870085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9</a:t>
            </a:fld>
            <a:endParaRPr lang="en-US"/>
          </a:p>
        </p:txBody>
      </p:sp>
    </p:spTree>
    <p:extLst>
      <p:ext uri="{BB962C8B-B14F-4D97-AF65-F5344CB8AC3E}">
        <p14:creationId xmlns:p14="http://schemas.microsoft.com/office/powerpoint/2010/main" val="769913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10</a:t>
            </a:fld>
            <a:endParaRPr lang="en-US"/>
          </a:p>
        </p:txBody>
      </p:sp>
    </p:spTree>
    <p:extLst>
      <p:ext uri="{BB962C8B-B14F-4D97-AF65-F5344CB8AC3E}">
        <p14:creationId xmlns:p14="http://schemas.microsoft.com/office/powerpoint/2010/main" val="4060080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11</a:t>
            </a:fld>
            <a:endParaRPr lang="en-US"/>
          </a:p>
        </p:txBody>
      </p:sp>
    </p:spTree>
    <p:extLst>
      <p:ext uri="{BB962C8B-B14F-4D97-AF65-F5344CB8AC3E}">
        <p14:creationId xmlns:p14="http://schemas.microsoft.com/office/powerpoint/2010/main" val="7996097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dpi="0" rotWithShape="1">
          <a:blip r:embed="rId2">
            <a:lum/>
          </a:blip>
          <a:srcRect/>
          <a:stretch>
            <a:fillRect t="-39000" b="-39000"/>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85800" y="1915625"/>
            <a:ext cx="5727000" cy="1159800"/>
          </a:xfrm>
          <a:prstGeom prst="rect">
            <a:avLst/>
          </a:prstGeom>
        </p:spPr>
        <p:txBody>
          <a:bodyPr spcFirstLastPara="1" wrap="square" lIns="91425" tIns="91425" rIns="91425" bIns="91425" anchor="b" anchorCtr="0"/>
          <a:lstStyle>
            <a:lvl1pPr lvl="0" algn="l">
              <a:spcBef>
                <a:spcPts val="0"/>
              </a:spcBef>
              <a:spcAft>
                <a:spcPts val="0"/>
              </a:spcAft>
              <a:buClr>
                <a:srgbClr val="FFFFFF"/>
              </a:buClr>
              <a:buSzPts val="4800"/>
              <a:buNone/>
              <a:defRPr sz="4800">
                <a:solidFill>
                  <a:srgbClr val="FFFFFF"/>
                </a:solidFill>
              </a:defRPr>
            </a:lvl1pPr>
            <a:lvl2pPr lvl="1" algn="l">
              <a:spcBef>
                <a:spcPts val="0"/>
              </a:spcBef>
              <a:spcAft>
                <a:spcPts val="0"/>
              </a:spcAft>
              <a:buClr>
                <a:srgbClr val="FFFFFF"/>
              </a:buClr>
              <a:buSzPts val="4800"/>
              <a:buNone/>
              <a:defRPr sz="4800">
                <a:solidFill>
                  <a:srgbClr val="FFFFFF"/>
                </a:solidFill>
              </a:defRPr>
            </a:lvl2pPr>
            <a:lvl3pPr lvl="2" algn="l">
              <a:spcBef>
                <a:spcPts val="0"/>
              </a:spcBef>
              <a:spcAft>
                <a:spcPts val="0"/>
              </a:spcAft>
              <a:buClr>
                <a:srgbClr val="FFFFFF"/>
              </a:buClr>
              <a:buSzPts val="4800"/>
              <a:buNone/>
              <a:defRPr sz="4800">
                <a:solidFill>
                  <a:srgbClr val="FFFFFF"/>
                </a:solidFill>
              </a:defRPr>
            </a:lvl3pPr>
            <a:lvl4pPr lvl="3" algn="l">
              <a:spcBef>
                <a:spcPts val="0"/>
              </a:spcBef>
              <a:spcAft>
                <a:spcPts val="0"/>
              </a:spcAft>
              <a:buClr>
                <a:srgbClr val="FFFFFF"/>
              </a:buClr>
              <a:buSzPts val="4800"/>
              <a:buNone/>
              <a:defRPr sz="4800">
                <a:solidFill>
                  <a:srgbClr val="FFFFFF"/>
                </a:solidFill>
              </a:defRPr>
            </a:lvl4pPr>
            <a:lvl5pPr lvl="4" algn="l">
              <a:spcBef>
                <a:spcPts val="0"/>
              </a:spcBef>
              <a:spcAft>
                <a:spcPts val="0"/>
              </a:spcAft>
              <a:buClr>
                <a:srgbClr val="FFFFFF"/>
              </a:buClr>
              <a:buSzPts val="4800"/>
              <a:buNone/>
              <a:defRPr sz="4800">
                <a:solidFill>
                  <a:srgbClr val="FFFFFF"/>
                </a:solidFill>
              </a:defRPr>
            </a:lvl5pPr>
            <a:lvl6pPr lvl="5" algn="l">
              <a:spcBef>
                <a:spcPts val="0"/>
              </a:spcBef>
              <a:spcAft>
                <a:spcPts val="0"/>
              </a:spcAft>
              <a:buClr>
                <a:srgbClr val="FFFFFF"/>
              </a:buClr>
              <a:buSzPts val="4800"/>
              <a:buNone/>
              <a:defRPr sz="4800">
                <a:solidFill>
                  <a:srgbClr val="FFFFFF"/>
                </a:solidFill>
              </a:defRPr>
            </a:lvl6pPr>
            <a:lvl7pPr lvl="6" algn="l">
              <a:spcBef>
                <a:spcPts val="0"/>
              </a:spcBef>
              <a:spcAft>
                <a:spcPts val="0"/>
              </a:spcAft>
              <a:buClr>
                <a:srgbClr val="FFFFFF"/>
              </a:buClr>
              <a:buSzPts val="4800"/>
              <a:buNone/>
              <a:defRPr sz="4800">
                <a:solidFill>
                  <a:srgbClr val="FFFFFF"/>
                </a:solidFill>
              </a:defRPr>
            </a:lvl7pPr>
            <a:lvl8pPr lvl="7" algn="l">
              <a:spcBef>
                <a:spcPts val="0"/>
              </a:spcBef>
              <a:spcAft>
                <a:spcPts val="0"/>
              </a:spcAft>
              <a:buClr>
                <a:srgbClr val="FFFFFF"/>
              </a:buClr>
              <a:buSzPts val="4800"/>
              <a:buNone/>
              <a:defRPr sz="4800">
                <a:solidFill>
                  <a:srgbClr val="FFFFFF"/>
                </a:solidFill>
              </a:defRPr>
            </a:lvl8pPr>
            <a:lvl9pPr lvl="8" algn="l">
              <a:spcBef>
                <a:spcPts val="0"/>
              </a:spcBef>
              <a:spcAft>
                <a:spcPts val="0"/>
              </a:spcAft>
              <a:buClr>
                <a:srgbClr val="FFFFFF"/>
              </a:buClr>
              <a:buSzPts val="4800"/>
              <a:buNone/>
              <a:defRPr sz="4800">
                <a:solidFill>
                  <a:srgbClr val="FFFFFF"/>
                </a:solidFill>
              </a:defRPr>
            </a:lvl9pPr>
          </a:lstStyle>
          <a:p>
            <a:endParaRPr/>
          </a:p>
        </p:txBody>
      </p:sp>
      <p:sp>
        <p:nvSpPr>
          <p:cNvPr id="11" name="Google Shape;11;p2"/>
          <p:cNvSpPr/>
          <p:nvPr/>
        </p:nvSpPr>
        <p:spPr>
          <a:xfrm rot="-5400000">
            <a:off x="4466275" y="-1238838"/>
            <a:ext cx="2112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2" name="Google Shape;12;p2"/>
          <p:cNvSpPr/>
          <p:nvPr/>
        </p:nvSpPr>
        <p:spPr>
          <a:xfrm rot="10800000" flipH="1">
            <a:off x="0" y="3420048"/>
            <a:ext cx="9144000" cy="17301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dpi="0" rotWithShape="1">
          <a:blip r:embed="rId2">
            <a:lum/>
          </a:blip>
          <a:srcRect/>
          <a:stretch>
            <a:fillRect t="-39000" b="-39000"/>
          </a:stretch>
        </a:blipFill>
        <a:effectLst/>
      </p:bgPr>
    </p:bg>
    <p:spTree>
      <p:nvGrpSpPr>
        <p:cNvPr id="1" name="Shape 13"/>
        <p:cNvGrpSpPr/>
        <p:nvPr/>
      </p:nvGrpSpPr>
      <p:grpSpPr>
        <a:xfrm>
          <a:off x="0" y="0"/>
          <a:ext cx="0" cy="0"/>
          <a:chOff x="0" y="0"/>
          <a:chExt cx="0" cy="0"/>
        </a:xfrm>
      </p:grpSpPr>
      <p:sp>
        <p:nvSpPr>
          <p:cNvPr id="14" name="Google Shape;14;p3"/>
          <p:cNvSpPr/>
          <p:nvPr/>
        </p:nvSpPr>
        <p:spPr>
          <a:xfrm rot="-5400000">
            <a:off x="4497775" y="-2041588"/>
            <a:ext cx="1482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 name="Google Shape;15;p3"/>
          <p:cNvSpPr/>
          <p:nvPr/>
        </p:nvSpPr>
        <p:spPr>
          <a:xfrm rot="10800000" flipH="1">
            <a:off x="0" y="2571593"/>
            <a:ext cx="9144000" cy="25719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16;p3"/>
          <p:cNvSpPr txBox="1">
            <a:spLocks noGrp="1"/>
          </p:cNvSpPr>
          <p:nvPr>
            <p:ph type="ctrTitle"/>
          </p:nvPr>
        </p:nvSpPr>
        <p:spPr>
          <a:xfrm>
            <a:off x="685800" y="3031150"/>
            <a:ext cx="4558200" cy="1159800"/>
          </a:xfrm>
          <a:prstGeom prst="rect">
            <a:avLst/>
          </a:prstGeom>
        </p:spPr>
        <p:txBody>
          <a:bodyPr spcFirstLastPara="1" wrap="square" lIns="91425" tIns="91425" rIns="91425" bIns="91425" anchor="ctr" anchorCtr="0"/>
          <a:lstStyle>
            <a:lvl1pPr lvl="0" algn="l" rtl="0">
              <a:spcBef>
                <a:spcPts val="0"/>
              </a:spcBef>
              <a:spcAft>
                <a:spcPts val="0"/>
              </a:spcAft>
              <a:buSzPts val="3600"/>
              <a:buNone/>
              <a:defRPr sz="3600"/>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17" name="Google Shape;17;p3"/>
          <p:cNvSpPr txBox="1">
            <a:spLocks noGrp="1"/>
          </p:cNvSpPr>
          <p:nvPr>
            <p:ph type="subTitle" idx="1"/>
          </p:nvPr>
        </p:nvSpPr>
        <p:spPr>
          <a:xfrm>
            <a:off x="685800" y="4135454"/>
            <a:ext cx="4558200" cy="7848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4"/>
        <p:cNvGrpSpPr/>
        <p:nvPr/>
      </p:nvGrpSpPr>
      <p:grpSpPr>
        <a:xfrm>
          <a:off x="0" y="0"/>
          <a:ext cx="0" cy="0"/>
          <a:chOff x="0" y="0"/>
          <a:chExt cx="0" cy="0"/>
        </a:xfrm>
      </p:grpSpPr>
      <p:sp>
        <p:nvSpPr>
          <p:cNvPr id="25" name="Google Shape;25;p5"/>
          <p:cNvSpPr/>
          <p:nvPr/>
        </p:nvSpPr>
        <p:spPr>
          <a:xfrm rot="-5400000">
            <a:off x="4517850" y="-3214045"/>
            <a:ext cx="1083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 name="Google Shape;26;p5"/>
          <p:cNvSpPr/>
          <p:nvPr/>
        </p:nvSpPr>
        <p:spPr>
          <a:xfrm rot="-5400000" flipH="1">
            <a:off x="4497775" y="-3854662"/>
            <a:ext cx="1482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7" name="Google Shape;27;p5"/>
          <p:cNvSpPr/>
          <p:nvPr/>
        </p:nvSpPr>
        <p:spPr>
          <a:xfrm>
            <a:off x="0" y="0"/>
            <a:ext cx="9144000" cy="6762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28;p5"/>
          <p:cNvSpPr/>
          <p:nvPr/>
        </p:nvSpPr>
        <p:spPr>
          <a:xfrm>
            <a:off x="0" y="1352400"/>
            <a:ext cx="9144000" cy="37911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9" name="Google Shape;29;p5"/>
          <p:cNvCxnSpPr/>
          <p:nvPr/>
        </p:nvCxnSpPr>
        <p:spPr>
          <a:xfrm>
            <a:off x="338100" y="4813675"/>
            <a:ext cx="8467800" cy="0"/>
          </a:xfrm>
          <a:prstGeom prst="straightConnector1">
            <a:avLst/>
          </a:prstGeom>
          <a:noFill/>
          <a:ln w="9525" cap="flat" cmpd="sng">
            <a:solidFill>
              <a:srgbClr val="D9D9D9"/>
            </a:solidFill>
            <a:prstDash val="solid"/>
            <a:round/>
            <a:headEnd type="none" w="med" len="med"/>
            <a:tailEnd type="none" w="med" len="med"/>
          </a:ln>
        </p:spPr>
      </p:cxnSp>
      <p:sp>
        <p:nvSpPr>
          <p:cNvPr id="30" name="Google Shape;30;p5"/>
          <p:cNvSpPr txBox="1">
            <a:spLocks noGrp="1"/>
          </p:cNvSpPr>
          <p:nvPr>
            <p:ph type="title"/>
          </p:nvPr>
        </p:nvSpPr>
        <p:spPr>
          <a:xfrm>
            <a:off x="593575" y="0"/>
            <a:ext cx="7956600" cy="676200"/>
          </a:xfrm>
          <a:prstGeom prst="rect">
            <a:avLst/>
          </a:prstGeom>
        </p:spPr>
        <p:txBody>
          <a:bodyPr spcFirstLastPara="1" wrap="square" lIns="91425" tIns="91425" rIns="91425" bIns="91425" anchor="ctr" anchorCtr="0"/>
          <a:lstStyle>
            <a:lvl1pPr lvl="0">
              <a:spcBef>
                <a:spcPts val="0"/>
              </a:spcBef>
              <a:spcAft>
                <a:spcPts val="0"/>
              </a:spcAft>
              <a:buSzPts val="1600"/>
              <a:buNone/>
              <a:defRPr sz="32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dirty="0"/>
          </a:p>
        </p:txBody>
      </p:sp>
      <p:sp>
        <p:nvSpPr>
          <p:cNvPr id="31" name="Google Shape;31;p5"/>
          <p:cNvSpPr txBox="1">
            <a:spLocks noGrp="1"/>
          </p:cNvSpPr>
          <p:nvPr>
            <p:ph type="body" idx="1"/>
          </p:nvPr>
        </p:nvSpPr>
        <p:spPr>
          <a:xfrm>
            <a:off x="-126" y="1352327"/>
            <a:ext cx="9143999" cy="3123073"/>
          </a:xfrm>
          <a:prstGeom prst="rect">
            <a:avLst/>
          </a:prstGeom>
        </p:spPr>
        <p:txBody>
          <a:bodyPr spcFirstLastPara="1" wrap="square" lIns="91425" tIns="91425" rIns="91425" bIns="91425" anchor="t" anchorCtr="0"/>
          <a:lstStyle>
            <a:lvl1pPr marL="457200" lvl="0" indent="-330200">
              <a:lnSpc>
                <a:spcPct val="100000"/>
              </a:lnSpc>
              <a:spcBef>
                <a:spcPts val="600"/>
              </a:spcBef>
              <a:spcAft>
                <a:spcPts val="0"/>
              </a:spcAft>
              <a:buSzPts val="1600"/>
              <a:buFont typeface="Arial" panose="020B0604020202020204" pitchFamily="34" charset="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dirty="0"/>
          </a:p>
        </p:txBody>
      </p:sp>
      <p:sp>
        <p:nvSpPr>
          <p:cNvPr id="32" name="Google Shape;32;p5"/>
          <p:cNvSpPr txBox="1">
            <a:spLocks noGrp="1"/>
          </p:cNvSpPr>
          <p:nvPr>
            <p:ph type="sldNum" idx="12"/>
          </p:nvPr>
        </p:nvSpPr>
        <p:spPr>
          <a:xfrm>
            <a:off x="593575" y="4813750"/>
            <a:ext cx="7956600" cy="329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0" name="Picture 2" descr="Tandem">
            <a:extLst>
              <a:ext uri="{FF2B5EF4-FFF2-40B4-BE49-F238E27FC236}">
                <a16:creationId xmlns:a16="http://schemas.microsoft.com/office/drawing/2014/main" id="{04D24453-10A3-4E6E-A5A1-7484FB288BD5}"/>
              </a:ext>
            </a:extLst>
          </p:cNvPr>
          <p:cNvPicPr>
            <a:picLocks noChangeAspect="1" noChangeArrowheads="1"/>
          </p:cNvPicPr>
          <p:nvPr userDrawn="1"/>
        </p:nvPicPr>
        <p:blipFill>
          <a:blip r:embed="rId2">
            <a:biLevel thresh="75000"/>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854461" y="192316"/>
            <a:ext cx="1195753" cy="2540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 y="857250"/>
            <a:ext cx="2125980" cy="1783080"/>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2900934" y="651510"/>
            <a:ext cx="5486400" cy="384048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2024" y="2620632"/>
            <a:ext cx="2125980" cy="1741493"/>
          </a:xfrm>
        </p:spPr>
        <p:txBody>
          <a:bodyPr anchor="t">
            <a:normAutofit/>
          </a:bodyPr>
          <a:lstStyle>
            <a:lvl1pPr marL="0" indent="0">
              <a:lnSpc>
                <a:spcPct val="100000"/>
              </a:lnSpc>
              <a:buNone/>
              <a:defRPr sz="10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8" name="Date Placeholder 7"/>
          <p:cNvSpPr>
            <a:spLocks noGrp="1"/>
          </p:cNvSpPr>
          <p:nvPr>
            <p:ph type="dt" sz="half" idx="10"/>
          </p:nvPr>
        </p:nvSpPr>
        <p:spPr/>
        <p:txBody>
          <a:bodyPr/>
          <a:lstStyle/>
          <a:p>
            <a:fld id="{2366F008-0850-45D5-9397-C2FC3F85A039}" type="datetimeFigureOut">
              <a:rPr lang="en-US" smtClean="0"/>
              <a:t>1/29/2019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9917F05B-1C8A-47A8-A301-715C62B28D86}" type="slidenum">
              <a:rPr lang="en-US" smtClean="0"/>
              <a:t>‹#›</a:t>
            </a:fld>
            <a:endParaRPr lang="en-US"/>
          </a:p>
        </p:txBody>
      </p:sp>
    </p:spTree>
    <p:extLst>
      <p:ext uri="{BB962C8B-B14F-4D97-AF65-F5344CB8AC3E}">
        <p14:creationId xmlns:p14="http://schemas.microsoft.com/office/powerpoint/2010/main" val="10663651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tx2">
            <a:lumMod val="75000"/>
            <a:alpha val="60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593575" y="4813750"/>
            <a:ext cx="7956600" cy="329700"/>
          </a:xfrm>
          <a:prstGeom prst="rect">
            <a:avLst/>
          </a:prstGeom>
          <a:noFill/>
          <a:ln>
            <a:noFill/>
          </a:ln>
        </p:spPr>
        <p:txBody>
          <a:bodyPr spcFirstLastPara="1" wrap="square" lIns="91425" tIns="91425" rIns="91425" bIns="91425" anchor="ctr" anchorCtr="0">
            <a:noAutofit/>
          </a:bodyPr>
          <a:lstStyle>
            <a:lvl1pPr lvl="0" algn="ctr">
              <a:buNone/>
              <a:defRPr sz="1000">
                <a:solidFill>
                  <a:srgbClr val="666666"/>
                </a:solidFill>
                <a:latin typeface="Playfair Display"/>
                <a:ea typeface="Playfair Display"/>
                <a:cs typeface="Playfair Display"/>
                <a:sym typeface="Playfair Display"/>
              </a:defRPr>
            </a:lvl1pPr>
            <a:lvl2pPr lvl="1" algn="ctr">
              <a:buNone/>
              <a:defRPr sz="1000">
                <a:solidFill>
                  <a:srgbClr val="666666"/>
                </a:solidFill>
                <a:latin typeface="Playfair Display"/>
                <a:ea typeface="Playfair Display"/>
                <a:cs typeface="Playfair Display"/>
                <a:sym typeface="Playfair Display"/>
              </a:defRPr>
            </a:lvl2pPr>
            <a:lvl3pPr lvl="2" algn="ctr">
              <a:buNone/>
              <a:defRPr sz="1000">
                <a:solidFill>
                  <a:srgbClr val="666666"/>
                </a:solidFill>
                <a:latin typeface="Playfair Display"/>
                <a:ea typeface="Playfair Display"/>
                <a:cs typeface="Playfair Display"/>
                <a:sym typeface="Playfair Display"/>
              </a:defRPr>
            </a:lvl3pPr>
            <a:lvl4pPr lvl="3" algn="ctr">
              <a:buNone/>
              <a:defRPr sz="1000">
                <a:solidFill>
                  <a:srgbClr val="666666"/>
                </a:solidFill>
                <a:latin typeface="Playfair Display"/>
                <a:ea typeface="Playfair Display"/>
                <a:cs typeface="Playfair Display"/>
                <a:sym typeface="Playfair Display"/>
              </a:defRPr>
            </a:lvl4pPr>
            <a:lvl5pPr lvl="4" algn="ctr">
              <a:buNone/>
              <a:defRPr sz="1000">
                <a:solidFill>
                  <a:srgbClr val="666666"/>
                </a:solidFill>
                <a:latin typeface="Playfair Display"/>
                <a:ea typeface="Playfair Display"/>
                <a:cs typeface="Playfair Display"/>
                <a:sym typeface="Playfair Display"/>
              </a:defRPr>
            </a:lvl5pPr>
            <a:lvl6pPr lvl="5" algn="ctr">
              <a:buNone/>
              <a:defRPr sz="1000">
                <a:solidFill>
                  <a:srgbClr val="666666"/>
                </a:solidFill>
                <a:latin typeface="Playfair Display"/>
                <a:ea typeface="Playfair Display"/>
                <a:cs typeface="Playfair Display"/>
                <a:sym typeface="Playfair Display"/>
              </a:defRPr>
            </a:lvl6pPr>
            <a:lvl7pPr lvl="6" algn="ctr">
              <a:buNone/>
              <a:defRPr sz="1000">
                <a:solidFill>
                  <a:srgbClr val="666666"/>
                </a:solidFill>
                <a:latin typeface="Playfair Display"/>
                <a:ea typeface="Playfair Display"/>
                <a:cs typeface="Playfair Display"/>
                <a:sym typeface="Playfair Display"/>
              </a:defRPr>
            </a:lvl7pPr>
            <a:lvl8pPr lvl="7" algn="ctr">
              <a:buNone/>
              <a:defRPr sz="1000">
                <a:solidFill>
                  <a:srgbClr val="666666"/>
                </a:solidFill>
                <a:latin typeface="Playfair Display"/>
                <a:ea typeface="Playfair Display"/>
                <a:cs typeface="Playfair Display"/>
                <a:sym typeface="Playfair Display"/>
              </a:defRPr>
            </a:lvl8pPr>
            <a:lvl9pPr lvl="8" algn="ctr">
              <a:buNone/>
              <a:defRPr sz="1000">
                <a:solidFill>
                  <a:srgbClr val="666666"/>
                </a:solidFill>
                <a:latin typeface="Playfair Display"/>
                <a:ea typeface="Playfair Display"/>
                <a:cs typeface="Playfair Display"/>
                <a:sym typeface="Playfair Display"/>
              </a:defRPr>
            </a:lvl9pPr>
          </a:lstStyle>
          <a:p>
            <a:pPr marL="0" lvl="0" indent="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593575" y="0"/>
            <a:ext cx="7956600" cy="676200"/>
          </a:xfrm>
          <a:prstGeom prst="rect">
            <a:avLst/>
          </a:prstGeom>
          <a:noFill/>
          <a:ln>
            <a:noFill/>
          </a:ln>
        </p:spPr>
        <p:txBody>
          <a:bodyPr spcFirstLastPara="1" wrap="square" lIns="91425" tIns="91425" rIns="91425" bIns="91425" anchor="ctr" anchorCtr="0"/>
          <a:lstStyle>
            <a:lvl1pPr lvl="0"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1pPr>
            <a:lvl2pPr lvl="1"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2pPr>
            <a:lvl3pPr lvl="2"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3pPr>
            <a:lvl4pPr lvl="3"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4pPr>
            <a:lvl5pPr lvl="4"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5pPr>
            <a:lvl6pPr lvl="5"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6pPr>
            <a:lvl7pPr lvl="6"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7pPr>
            <a:lvl8pPr lvl="7"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8pPr>
            <a:lvl9pPr lvl="8"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9pPr>
          </a:lstStyle>
          <a:p>
            <a:endParaRPr dirty="0"/>
          </a:p>
        </p:txBody>
      </p:sp>
      <p:sp>
        <p:nvSpPr>
          <p:cNvPr id="8" name="Google Shape;8;p1"/>
          <p:cNvSpPr txBox="1">
            <a:spLocks noGrp="1"/>
          </p:cNvSpPr>
          <p:nvPr>
            <p:ph type="body" idx="1"/>
          </p:nvPr>
        </p:nvSpPr>
        <p:spPr>
          <a:xfrm>
            <a:off x="593575" y="1823700"/>
            <a:ext cx="7956600" cy="2651700"/>
          </a:xfrm>
          <a:prstGeom prst="rect">
            <a:avLst/>
          </a:prstGeom>
          <a:noFill/>
          <a:ln>
            <a:noFill/>
          </a:ln>
        </p:spPr>
        <p:txBody>
          <a:bodyPr spcFirstLastPara="1" wrap="square" lIns="91425" tIns="91425" rIns="91425" bIns="91425" anchor="t" anchorCtr="0"/>
          <a:lstStyle>
            <a:lvl1pPr marL="457200" lvl="0" indent="-330200">
              <a:lnSpc>
                <a:spcPct val="150000"/>
              </a:lnSpc>
              <a:spcBef>
                <a:spcPts val="60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1pPr>
            <a:lvl2pPr marL="914400" lvl="1"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2pPr>
            <a:lvl3pPr marL="1371600" lvl="2"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3pPr>
            <a:lvl4pPr marL="1828800" lvl="3"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4pPr>
            <a:lvl5pPr marL="2286000" lvl="4"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5pPr>
            <a:lvl6pPr marL="2743200" lvl="5"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6pPr>
            <a:lvl7pPr marL="3200400" lvl="6"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7pPr>
            <a:lvl8pPr marL="3657600" lvl="7"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8pPr>
            <a:lvl9pPr marL="4114800" lvl="8"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9pPr>
          </a:lstStyle>
          <a:p>
            <a:endParaRPr/>
          </a:p>
        </p:txBody>
      </p:sp>
      <p:pic>
        <p:nvPicPr>
          <p:cNvPr id="5" name="Picture 2" descr="Tandem">
            <a:extLst>
              <a:ext uri="{FF2B5EF4-FFF2-40B4-BE49-F238E27FC236}">
                <a16:creationId xmlns:a16="http://schemas.microsoft.com/office/drawing/2014/main" id="{E5DB26DB-5684-4C70-9FC0-C35E0DFB661C}"/>
              </a:ext>
            </a:extLst>
          </p:cNvPr>
          <p:cNvPicPr>
            <a:picLocks noChangeAspect="1" noChangeArrowheads="1"/>
          </p:cNvPicPr>
          <p:nvPr userDrawn="1"/>
        </p:nvPicPr>
        <p:blipFill>
          <a:blip r:embed="rId6">
            <a:biLevel thresh="75000"/>
            <a:extLst>
              <a:ext uri="{BEBA8EAE-BF5A-486C-A8C5-ECC9F3942E4B}">
                <a14:imgProps xmlns:a14="http://schemas.microsoft.com/office/drawing/2010/main">
                  <a14:imgLayer r:embed="rId7">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854461" y="192316"/>
            <a:ext cx="1195753" cy="254097"/>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60"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7.png"/><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0.emf"/></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9"/>
        <p:cNvGrpSpPr/>
        <p:nvPr/>
      </p:nvGrpSpPr>
      <p:grpSpPr>
        <a:xfrm>
          <a:off x="0" y="0"/>
          <a:ext cx="0" cy="0"/>
          <a:chOff x="0" y="0"/>
          <a:chExt cx="0" cy="0"/>
        </a:xfrm>
      </p:grpSpPr>
      <p:sp>
        <p:nvSpPr>
          <p:cNvPr id="90" name="Google Shape;90;p13"/>
          <p:cNvSpPr txBox="1">
            <a:spLocks noGrp="1"/>
          </p:cNvSpPr>
          <p:nvPr>
            <p:ph type="ctrTitle"/>
          </p:nvPr>
        </p:nvSpPr>
        <p:spPr>
          <a:xfrm>
            <a:off x="685800" y="1915625"/>
            <a:ext cx="5727000" cy="1159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GPU Programming </a:t>
            </a:r>
            <a:r>
              <a:rPr lang="en-US" sz="1800" dirty="0"/>
              <a:t>(in CUDA)</a:t>
            </a:r>
            <a:endParaRPr dirty="0"/>
          </a:p>
        </p:txBody>
      </p:sp>
      <p:sp>
        <p:nvSpPr>
          <p:cNvPr id="3" name="Google Shape;111;p13">
            <a:extLst>
              <a:ext uri="{FF2B5EF4-FFF2-40B4-BE49-F238E27FC236}">
                <a16:creationId xmlns:a16="http://schemas.microsoft.com/office/drawing/2014/main" id="{3DD5E2D7-EDC6-4942-BEFB-24B4DDBBB40D}"/>
              </a:ext>
            </a:extLst>
          </p:cNvPr>
          <p:cNvSpPr/>
          <p:nvPr/>
        </p:nvSpPr>
        <p:spPr>
          <a:xfrm>
            <a:off x="685798" y="3519461"/>
            <a:ext cx="8306339" cy="8002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800" b="1" i="0" u="none" strike="noStrike" cap="none" dirty="0">
                <a:solidFill>
                  <a:srgbClr val="000000"/>
                </a:solidFill>
                <a:latin typeface="Playfair Display"/>
                <a:ea typeface="Playfair Display"/>
                <a:cs typeface="Playfair Display"/>
                <a:sym typeface="Playfair Display"/>
              </a:rPr>
              <a:t>Julian Gutierrez</a:t>
            </a:r>
          </a:p>
        </p:txBody>
      </p:sp>
      <p:pic>
        <p:nvPicPr>
          <p:cNvPr id="4" name="Picture 2" descr="Tandem">
            <a:extLst>
              <a:ext uri="{FF2B5EF4-FFF2-40B4-BE49-F238E27FC236}">
                <a16:creationId xmlns:a16="http://schemas.microsoft.com/office/drawing/2014/main" id="{2484E6E1-F171-4DC6-92B8-3C78606A9B03}"/>
              </a:ext>
            </a:extLst>
          </p:cNvPr>
          <p:cNvPicPr>
            <a:picLocks noChangeAspect="1" noChangeArrowheads="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295829" y="4204260"/>
            <a:ext cx="2286000" cy="4857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7C82FA3-C2B3-45AC-8D8B-FDEC06D1FF79}"/>
              </a:ext>
            </a:extLst>
          </p:cNvPr>
          <p:cNvSpPr/>
          <p:nvPr/>
        </p:nvSpPr>
        <p:spPr>
          <a:xfrm>
            <a:off x="7095041" y="2907497"/>
            <a:ext cx="2048959" cy="523220"/>
          </a:xfrm>
          <a:prstGeom prst="rect">
            <a:avLst/>
          </a:prstGeom>
        </p:spPr>
        <p:txBody>
          <a:bodyPr wrap="none">
            <a:spAutoFit/>
          </a:bodyPr>
          <a:lstStyle/>
          <a:p>
            <a:pPr lvl="0" algn="r"/>
            <a:r>
              <a:rPr lang="en-US" sz="2800" dirty="0">
                <a:solidFill>
                  <a:schemeClr val="bg1"/>
                </a:solidFill>
                <a:latin typeface="Playfair Display"/>
                <a:ea typeface="Playfair Display"/>
                <a:cs typeface="Playfair Display"/>
                <a:sym typeface="Playfair Display"/>
              </a:rPr>
              <a:t>Spring 2019</a:t>
            </a:r>
          </a:p>
        </p:txBody>
      </p:sp>
      <p:cxnSp>
        <p:nvCxnSpPr>
          <p:cNvPr id="6" name="Straight Connector 5">
            <a:extLst>
              <a:ext uri="{FF2B5EF4-FFF2-40B4-BE49-F238E27FC236}">
                <a16:creationId xmlns:a16="http://schemas.microsoft.com/office/drawing/2014/main" id="{AABB6642-534C-43DF-8443-56C0CBA7F1DF}"/>
              </a:ext>
            </a:extLst>
          </p:cNvPr>
          <p:cNvCxnSpPr>
            <a:cxnSpLocks/>
          </p:cNvCxnSpPr>
          <p:nvPr/>
        </p:nvCxnSpPr>
        <p:spPr>
          <a:xfrm>
            <a:off x="685798" y="4056185"/>
            <a:ext cx="7789987" cy="0"/>
          </a:xfrm>
          <a:prstGeom prst="line">
            <a:avLst/>
          </a:prstGeom>
          <a:ln w="38100"/>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9A32696A-EBD5-4811-BF7D-0AFEE2AB0591}"/>
              </a:ext>
            </a:extLst>
          </p:cNvPr>
          <p:cNvSpPr/>
          <p:nvPr/>
        </p:nvSpPr>
        <p:spPr>
          <a:xfrm>
            <a:off x="685798" y="4119625"/>
            <a:ext cx="1223412" cy="400110"/>
          </a:xfrm>
          <a:prstGeom prst="rect">
            <a:avLst/>
          </a:prstGeom>
        </p:spPr>
        <p:txBody>
          <a:bodyPr wrap="none">
            <a:spAutoFit/>
          </a:bodyPr>
          <a:lstStyle/>
          <a:p>
            <a:pPr lvl="0"/>
            <a:r>
              <a:rPr lang="en-US" sz="2000">
                <a:solidFill>
                  <a:schemeClr val="tx1"/>
                </a:solidFill>
                <a:latin typeface="Playfair Display"/>
                <a:ea typeface="Playfair Display"/>
                <a:cs typeface="Playfair Display"/>
                <a:sym typeface="Playfair Display"/>
              </a:rPr>
              <a:t>Session 5</a:t>
            </a:r>
            <a:endParaRPr lang="en-US" sz="2000" dirty="0">
              <a:solidFill>
                <a:schemeClr val="tx1"/>
              </a:solidFill>
              <a:latin typeface="Playfair Display"/>
              <a:ea typeface="Playfair Display"/>
              <a:cs typeface="Playfair Display"/>
              <a:sym typeface="Playfair Display"/>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a:xfrm>
            <a:off x="-126" y="1352327"/>
            <a:ext cx="9143999" cy="3123073"/>
          </a:xfrm>
        </p:spPr>
        <p:txBody>
          <a:bodyPr/>
          <a:lstStyle/>
          <a:p>
            <a:r>
              <a:rPr lang="en-US" dirty="0"/>
              <a:t>Global Memory</a:t>
            </a:r>
          </a:p>
          <a:p>
            <a:pPr lvl="1">
              <a:lnSpc>
                <a:spcPct val="100000"/>
              </a:lnSpc>
            </a:pPr>
            <a:r>
              <a:rPr lang="en-US" dirty="0"/>
              <a:t>Accesses are organized by </a:t>
            </a:r>
            <a:r>
              <a:rPr lang="en-US" b="1" dirty="0"/>
              <a:t>half warps </a:t>
            </a:r>
            <a:r>
              <a:rPr lang="en-US" dirty="0"/>
              <a:t>(16 threads) </a:t>
            </a:r>
          </a:p>
          <a:p>
            <a:pPr lvl="1">
              <a:lnSpc>
                <a:spcPct val="100000"/>
              </a:lnSpc>
            </a:pPr>
            <a:r>
              <a:rPr lang="en-US" dirty="0"/>
              <a:t>Accesses are done in 32, 64 and 128 byte segments</a:t>
            </a:r>
          </a:p>
          <a:p>
            <a:pPr lvl="1">
              <a:lnSpc>
                <a:spcPct val="100000"/>
              </a:lnSpc>
            </a:pPr>
            <a:r>
              <a:rPr lang="en-US" dirty="0"/>
              <a:t>Consecutive addresses are read quickly</a:t>
            </a:r>
          </a:p>
          <a:p>
            <a:pPr lvl="1">
              <a:lnSpc>
                <a:spcPct val="100000"/>
              </a:lnSpc>
            </a:pPr>
            <a:r>
              <a:rPr lang="en-US" dirty="0"/>
              <a:t>Certain non-sequential access patterns to global memory degrade performance</a:t>
            </a:r>
          </a:p>
          <a:p>
            <a:pPr lvl="1">
              <a:lnSpc>
                <a:spcPct val="100000"/>
              </a:lnSpc>
            </a:pPr>
            <a:r>
              <a:rPr lang="en-US" dirty="0"/>
              <a:t>Allocations are aligned to multiples of 256 bytes (or more) for performance purposes</a:t>
            </a:r>
          </a:p>
          <a:p>
            <a:pPr lvl="1">
              <a:lnSpc>
                <a:spcPct val="100000"/>
              </a:lnSpc>
            </a:pPr>
            <a:r>
              <a:rPr lang="en-US" dirty="0"/>
              <a:t>Accesses can be done in as little as one transactions for all the half warp, under certain conditions</a:t>
            </a:r>
          </a:p>
          <a:p>
            <a:endParaRPr lang="en-US" dirty="0"/>
          </a:p>
        </p:txBody>
      </p:sp>
      <p:pic>
        <p:nvPicPr>
          <p:cNvPr id="7" name="Content Placeholder 6"/>
          <p:cNvPicPr>
            <a:picLocks noChangeAspect="1"/>
          </p:cNvPicPr>
          <p:nvPr/>
        </p:nvPicPr>
        <p:blipFill>
          <a:blip r:embed="rId3"/>
          <a:stretch>
            <a:fillRect/>
          </a:stretch>
        </p:blipFill>
        <p:spPr>
          <a:xfrm>
            <a:off x="3963978" y="4229415"/>
            <a:ext cx="3702844" cy="478816"/>
          </a:xfrm>
          <a:prstGeom prst="rect">
            <a:avLst/>
          </a:prstGeom>
        </p:spPr>
      </p:pic>
      <p:pic>
        <p:nvPicPr>
          <p:cNvPr id="8" name="Picture 7"/>
          <p:cNvPicPr>
            <a:picLocks noChangeAspect="1"/>
          </p:cNvPicPr>
          <p:nvPr/>
        </p:nvPicPr>
        <p:blipFill>
          <a:blip r:embed="rId4"/>
          <a:stretch>
            <a:fillRect/>
          </a:stretch>
        </p:blipFill>
        <p:spPr>
          <a:xfrm>
            <a:off x="5370453" y="3616134"/>
            <a:ext cx="889892" cy="498340"/>
          </a:xfrm>
          <a:prstGeom prst="rect">
            <a:avLst/>
          </a:prstGeom>
        </p:spPr>
      </p:pic>
    </p:spTree>
    <p:extLst>
      <p:ext uri="{BB962C8B-B14F-4D97-AF65-F5344CB8AC3E}">
        <p14:creationId xmlns:p14="http://schemas.microsoft.com/office/powerpoint/2010/main" val="42631798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500"/>
                                        <p:tgtEl>
                                          <p:spTgt spid="6">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animEffect transition="in" filter="fade">
                                      <p:cBhvr>
                                        <p:cTn id="33" dur="500"/>
                                        <p:tgtEl>
                                          <p:spTgt spid="6">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xEl>
                                              <p:pRg st="6" end="6"/>
                                            </p:txEl>
                                          </p:spTgt>
                                        </p:tgtEl>
                                        <p:attrNameLst>
                                          <p:attrName>style.visibility</p:attrName>
                                        </p:attrNameLst>
                                      </p:cBhvr>
                                      <p:to>
                                        <p:strVal val="visible"/>
                                      </p:to>
                                    </p:set>
                                    <p:animEffect transition="in" filter="fade">
                                      <p:cBhvr>
                                        <p:cTn id="3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26" y="1352327"/>
            <a:ext cx="9144126" cy="3123073"/>
          </a:xfrm>
        </p:spPr>
        <p:txBody>
          <a:bodyPr/>
          <a:lstStyle/>
          <a:p>
            <a:r>
              <a:rPr lang="en-US" dirty="0"/>
              <a:t>Global Memory</a:t>
            </a:r>
          </a:p>
          <a:p>
            <a:pPr lvl="1">
              <a:lnSpc>
                <a:spcPct val="100000"/>
              </a:lnSpc>
            </a:pPr>
            <a:r>
              <a:rPr lang="en-US" dirty="0"/>
              <a:t>This concept is called </a:t>
            </a:r>
            <a:r>
              <a:rPr lang="en-US" b="1" dirty="0"/>
              <a:t>Memory Coalescing</a:t>
            </a:r>
          </a:p>
          <a:p>
            <a:pPr lvl="1">
              <a:lnSpc>
                <a:spcPct val="100000"/>
              </a:lnSpc>
            </a:pPr>
            <a:r>
              <a:rPr lang="en-US" dirty="0"/>
              <a:t>Find the segment containing the address request of the lowest numbered active thread</a:t>
            </a:r>
          </a:p>
          <a:p>
            <a:pPr lvl="1">
              <a:lnSpc>
                <a:spcPct val="100000"/>
              </a:lnSpc>
            </a:pPr>
            <a:r>
              <a:rPr lang="en-US" dirty="0"/>
              <a:t>Find all other active threads requesting in same segment</a:t>
            </a:r>
          </a:p>
          <a:p>
            <a:pPr lvl="1">
              <a:lnSpc>
                <a:spcPct val="100000"/>
              </a:lnSpc>
            </a:pPr>
            <a:r>
              <a:rPr lang="en-US" dirty="0"/>
              <a:t>Reduce transaction size (if possible)</a:t>
            </a:r>
          </a:p>
          <a:p>
            <a:pPr lvl="1">
              <a:lnSpc>
                <a:spcPct val="100000"/>
              </a:lnSpc>
            </a:pPr>
            <a:r>
              <a:rPr lang="en-US" dirty="0"/>
              <a:t>Mark the service threads as inactive</a:t>
            </a:r>
          </a:p>
          <a:p>
            <a:pPr lvl="1">
              <a:lnSpc>
                <a:spcPct val="100000"/>
              </a:lnSpc>
            </a:pPr>
            <a:r>
              <a:rPr lang="en-US" dirty="0"/>
              <a:t>Repeat until all threads in ½ warp </a:t>
            </a:r>
          </a:p>
          <a:p>
            <a:pPr marL="584200" lvl="1" indent="0">
              <a:lnSpc>
                <a:spcPct val="100000"/>
              </a:lnSpc>
              <a:buNone/>
            </a:pPr>
            <a:r>
              <a:rPr lang="en-US" dirty="0"/>
              <a:t>are complete</a:t>
            </a:r>
          </a:p>
          <a:p>
            <a:endParaRPr lang="en-US" dirty="0"/>
          </a:p>
          <a:p>
            <a:endParaRPr lang="en-US" dirty="0"/>
          </a:p>
        </p:txBody>
      </p:sp>
      <p:sp>
        <p:nvSpPr>
          <p:cNvPr id="4" name="Title 3"/>
          <p:cNvSpPr>
            <a:spLocks noGrp="1"/>
          </p:cNvSpPr>
          <p:nvPr>
            <p:ph type="title"/>
          </p:nvPr>
        </p:nvSpPr>
        <p:spPr/>
        <p:txBody>
          <a:bodyPr/>
          <a:lstStyle/>
          <a:p>
            <a:r>
              <a:rPr lang="en-US" dirty="0"/>
              <a:t>CUDA Memory Model</a:t>
            </a:r>
          </a:p>
        </p:txBody>
      </p:sp>
      <p:pic>
        <p:nvPicPr>
          <p:cNvPr id="9" name="Content Placeholder 4"/>
          <p:cNvPicPr>
            <a:picLocks noChangeAspect="1"/>
          </p:cNvPicPr>
          <p:nvPr/>
        </p:nvPicPr>
        <p:blipFill rotWithShape="1">
          <a:blip r:embed="rId3"/>
          <a:srcRect l="3462"/>
          <a:stretch/>
        </p:blipFill>
        <p:spPr>
          <a:xfrm>
            <a:off x="4722725" y="2913863"/>
            <a:ext cx="4205661" cy="1779680"/>
          </a:xfrm>
          <a:prstGeom prst="rect">
            <a:avLst/>
          </a:prstGeom>
          <a:ln>
            <a:solidFill>
              <a:schemeClr val="bg1"/>
            </a:solidFill>
          </a:ln>
        </p:spPr>
      </p:pic>
      <p:sp>
        <p:nvSpPr>
          <p:cNvPr id="2" name="Rectangle 1"/>
          <p:cNvSpPr/>
          <p:nvPr/>
        </p:nvSpPr>
        <p:spPr>
          <a:xfrm>
            <a:off x="4603040" y="3969045"/>
            <a:ext cx="4311428" cy="721428"/>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50"/>
          </a:p>
        </p:txBody>
      </p:sp>
    </p:spTree>
    <p:extLst>
      <p:ext uri="{BB962C8B-B14F-4D97-AF65-F5344CB8AC3E}">
        <p14:creationId xmlns:p14="http://schemas.microsoft.com/office/powerpoint/2010/main" val="42302574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fade">
                                      <p:cBhvr>
                                        <p:cTn id="13" dur="500"/>
                                        <p:tgtEl>
                                          <p:spTgt spid="6">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4" end="4"/>
                                            </p:txEl>
                                          </p:spTgt>
                                        </p:tgtEl>
                                        <p:attrNameLst>
                                          <p:attrName>style.visibility</p:attrName>
                                        </p:attrNameLst>
                                      </p:cBhvr>
                                      <p:to>
                                        <p:strVal val="visible"/>
                                      </p:to>
                                    </p:set>
                                    <p:animEffect transition="in" filter="fade">
                                      <p:cBhvr>
                                        <p:cTn id="16" dur="500"/>
                                        <p:tgtEl>
                                          <p:spTgt spid="6">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fade">
                                      <p:cBhvr>
                                        <p:cTn id="19" dur="500"/>
                                        <p:tgtEl>
                                          <p:spTgt spid="6">
                                            <p:txEl>
                                              <p:pRg st="5" end="5"/>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animEffect transition="in" filter="fade">
                                      <p:cBhvr>
                                        <p:cTn id="25" dur="500"/>
                                        <p:tgtEl>
                                          <p:spTgt spid="6">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 grpId="0" animBg="1"/>
      <p:bldP spid="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Example: 2D data</a:t>
            </a:r>
          </a:p>
          <a:p>
            <a:r>
              <a:rPr lang="en-US" dirty="0"/>
              <a:t>All warps in a block access consecutive elements within a row as they step through neighboring columns.</a:t>
            </a:r>
          </a:p>
          <a:p>
            <a:pPr marL="0" indent="0">
              <a:buNone/>
            </a:pPr>
            <a:endParaRPr lang="en-US" dirty="0"/>
          </a:p>
          <a:p>
            <a:endParaRPr lang="en-US" dirty="0"/>
          </a:p>
          <a:p>
            <a:endParaRPr lang="en-US" dirty="0"/>
          </a:p>
          <a:p>
            <a:endParaRPr lang="en-US" dirty="0"/>
          </a:p>
          <a:p>
            <a:r>
              <a:rPr lang="en-US" dirty="0"/>
              <a:t>Accesses by threads in a block along a column don’t coalesce.</a:t>
            </a:r>
          </a:p>
        </p:txBody>
      </p:sp>
      <p:pic>
        <p:nvPicPr>
          <p:cNvPr id="7" name="Picture 6"/>
          <p:cNvPicPr>
            <a:picLocks noChangeAspect="1"/>
          </p:cNvPicPr>
          <p:nvPr/>
        </p:nvPicPr>
        <p:blipFill>
          <a:blip r:embed="rId3"/>
          <a:stretch>
            <a:fillRect/>
          </a:stretch>
        </p:blipFill>
        <p:spPr>
          <a:xfrm>
            <a:off x="2545889" y="2562431"/>
            <a:ext cx="1454879" cy="702864"/>
          </a:xfrm>
          <a:prstGeom prst="rect">
            <a:avLst/>
          </a:prstGeom>
        </p:spPr>
      </p:pic>
      <p:pic>
        <p:nvPicPr>
          <p:cNvPr id="8" name="Picture 7"/>
          <p:cNvPicPr>
            <a:picLocks noChangeAspect="1"/>
          </p:cNvPicPr>
          <p:nvPr/>
        </p:nvPicPr>
        <p:blipFill>
          <a:blip r:embed="rId4"/>
          <a:stretch>
            <a:fillRect/>
          </a:stretch>
        </p:blipFill>
        <p:spPr>
          <a:xfrm>
            <a:off x="4840894" y="4025204"/>
            <a:ext cx="1729028" cy="714425"/>
          </a:xfrm>
          <a:prstGeom prst="rect">
            <a:avLst/>
          </a:prstGeom>
        </p:spPr>
      </p:pic>
      <p:pic>
        <p:nvPicPr>
          <p:cNvPr id="10" name="Picture 9"/>
          <p:cNvPicPr>
            <a:picLocks noChangeAspect="1"/>
          </p:cNvPicPr>
          <p:nvPr/>
        </p:nvPicPr>
        <p:blipFill>
          <a:blip r:embed="rId5"/>
          <a:stretch>
            <a:fillRect/>
          </a:stretch>
        </p:blipFill>
        <p:spPr>
          <a:xfrm>
            <a:off x="4347281" y="2185917"/>
            <a:ext cx="1358127" cy="1362910"/>
          </a:xfrm>
          <a:prstGeom prst="rect">
            <a:avLst/>
          </a:prstGeom>
        </p:spPr>
      </p:pic>
      <p:pic>
        <p:nvPicPr>
          <p:cNvPr id="11" name="Picture 10"/>
          <p:cNvPicPr>
            <a:picLocks noChangeAspect="1"/>
          </p:cNvPicPr>
          <p:nvPr/>
        </p:nvPicPr>
        <p:blipFill>
          <a:blip r:embed="rId6"/>
          <a:stretch>
            <a:fillRect/>
          </a:stretch>
        </p:blipFill>
        <p:spPr>
          <a:xfrm>
            <a:off x="7000500" y="3212826"/>
            <a:ext cx="1347675" cy="1382359"/>
          </a:xfrm>
          <a:prstGeom prst="rect">
            <a:avLst/>
          </a:prstGeom>
        </p:spPr>
      </p:pic>
    </p:spTree>
    <p:extLst>
      <p:ext uri="{BB962C8B-B14F-4D97-AF65-F5344CB8AC3E}">
        <p14:creationId xmlns:p14="http://schemas.microsoft.com/office/powerpoint/2010/main" val="27691681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animEffect transition="in" filter="fade">
                                      <p:cBhvr>
                                        <p:cTn id="21" dur="500"/>
                                        <p:tgtEl>
                                          <p:spTgt spid="6">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sz="1800" dirty="0"/>
              <a:t>In Summary</a:t>
            </a:r>
          </a:p>
          <a:p>
            <a:pPr lvl="1">
              <a:buFont typeface="Arial" panose="020B0604020202020204" pitchFamily="34" charset="0"/>
              <a:buChar char="•"/>
            </a:pPr>
            <a:r>
              <a:rPr lang="en-US" sz="1800" dirty="0"/>
              <a:t>GM has very high latency (~100 cycles per read)</a:t>
            </a:r>
          </a:p>
          <a:p>
            <a:pPr lvl="1">
              <a:buFont typeface="Arial" panose="020B0604020202020204" pitchFamily="34" charset="0"/>
              <a:buChar char="•"/>
            </a:pPr>
            <a:r>
              <a:rPr lang="en-US" sz="1800" dirty="0"/>
              <a:t>Resides in the RAM memory of the GPU</a:t>
            </a:r>
          </a:p>
          <a:p>
            <a:pPr lvl="1">
              <a:buFont typeface="Arial" panose="020B0604020202020204" pitchFamily="34" charset="0"/>
              <a:buChar char="•"/>
            </a:pPr>
            <a:r>
              <a:rPr lang="en-US" sz="1800" dirty="0"/>
              <a:t>We want half a warp to access addresses that fall into same 32, 64 or 128 byte blocks to coalesce the reads (convert multiple memory requests into a single one)</a:t>
            </a:r>
          </a:p>
          <a:p>
            <a:pPr lvl="1">
              <a:buFont typeface="Arial" panose="020B0604020202020204" pitchFamily="34" charset="0"/>
              <a:buChar char="•"/>
            </a:pPr>
            <a:r>
              <a:rPr lang="en-US" sz="1800" dirty="0"/>
              <a:t>Basically… We want very predictable and ordered accesses in memory. We will discuss this further in the hands-on lab.</a:t>
            </a:r>
          </a:p>
        </p:txBody>
      </p:sp>
    </p:spTree>
    <p:extLst>
      <p:ext uri="{BB962C8B-B14F-4D97-AF65-F5344CB8AC3E}">
        <p14:creationId xmlns:p14="http://schemas.microsoft.com/office/powerpoint/2010/main" val="33421008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5" descr="Screen Shot 2016-02-08 at 10.15.58 PM.png">
            <a:extLst>
              <a:ext uri="{FF2B5EF4-FFF2-40B4-BE49-F238E27FC236}">
                <a16:creationId xmlns:a16="http://schemas.microsoft.com/office/drawing/2014/main" id="{89BE05E4-DF7D-4E06-B613-747505DBA5D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5769673" y="1598655"/>
            <a:ext cx="2928443" cy="3208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a:xfrm>
            <a:off x="-125" y="1352327"/>
            <a:ext cx="5212206" cy="3123073"/>
          </a:xfrm>
        </p:spPr>
        <p:txBody>
          <a:bodyPr/>
          <a:lstStyle/>
          <a:p>
            <a:r>
              <a:rPr lang="en-US" dirty="0"/>
              <a:t>Registers</a:t>
            </a:r>
          </a:p>
          <a:p>
            <a:pPr lvl="1"/>
            <a:r>
              <a:rPr lang="en-US" dirty="0"/>
              <a:t>The fastest memory</a:t>
            </a:r>
          </a:p>
          <a:p>
            <a:pPr lvl="1"/>
            <a:r>
              <a:rPr lang="en-US" dirty="0"/>
              <a:t>Variables are automatically assigned to registers</a:t>
            </a:r>
          </a:p>
          <a:p>
            <a:pPr lvl="1"/>
            <a:r>
              <a:rPr lang="en-US" dirty="0"/>
              <a:t>Some arrays might be declare as registers if the size is determined at compilation time and are fairly small</a:t>
            </a:r>
          </a:p>
          <a:p>
            <a:endParaRPr lang="en-US" dirty="0"/>
          </a:p>
        </p:txBody>
      </p:sp>
      <p:sp>
        <p:nvSpPr>
          <p:cNvPr id="8" name="Rectangle 7"/>
          <p:cNvSpPr/>
          <p:nvPr/>
        </p:nvSpPr>
        <p:spPr>
          <a:xfrm>
            <a:off x="6276286" y="2437211"/>
            <a:ext cx="1707724" cy="40623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srgbClr val="FFFFFF"/>
              </a:solidFill>
              <a:latin typeface="Century Schoolbook" panose="02040604050505020304"/>
            </a:endParaRPr>
          </a:p>
        </p:txBody>
      </p:sp>
    </p:spTree>
    <p:extLst>
      <p:ext uri="{BB962C8B-B14F-4D97-AF65-F5344CB8AC3E}">
        <p14:creationId xmlns:p14="http://schemas.microsoft.com/office/powerpoint/2010/main" val="32307129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a:xfrm>
            <a:off x="-126" y="1352327"/>
            <a:ext cx="5215221" cy="3123073"/>
          </a:xfrm>
        </p:spPr>
        <p:txBody>
          <a:bodyPr/>
          <a:lstStyle/>
          <a:p>
            <a:r>
              <a:rPr lang="en-US" dirty="0"/>
              <a:t>Registers</a:t>
            </a:r>
          </a:p>
          <a:p>
            <a:pPr lvl="1"/>
            <a:r>
              <a:rPr lang="en-US" dirty="0"/>
              <a:t>The fastest memory</a:t>
            </a:r>
          </a:p>
          <a:p>
            <a:pPr lvl="1"/>
            <a:r>
              <a:rPr lang="en-US" dirty="0"/>
              <a:t>Variables are automatically assigned to registers</a:t>
            </a:r>
          </a:p>
          <a:p>
            <a:pPr lvl="1"/>
            <a:r>
              <a:rPr lang="en-US" dirty="0"/>
              <a:t>Some arrays might be declare as registers if the size is determined at compilation time and are fairly small</a:t>
            </a:r>
          </a:p>
        </p:txBody>
      </p:sp>
      <p:sp>
        <p:nvSpPr>
          <p:cNvPr id="9" name="Content Placeholder 4"/>
          <p:cNvSpPr txBox="1">
            <a:spLocks/>
          </p:cNvSpPr>
          <p:nvPr/>
        </p:nvSpPr>
        <p:spPr bwMode="auto">
          <a:xfrm>
            <a:off x="5593904" y="1595696"/>
            <a:ext cx="3429516" cy="3020058"/>
          </a:xfrm>
          <a:prstGeom prst="rect">
            <a:avLst/>
          </a:prstGeom>
          <a:solidFill>
            <a:schemeClr val="bg1"/>
          </a:solidFill>
          <a:ln>
            <a:noFill/>
          </a:ln>
          <a:effectLst/>
          <a:extLst/>
        </p:spPr>
        <p:txBody>
          <a:bodyPr vert="horz" wrap="square" lIns="38100" tIns="38100" rIns="38100" bIns="38100" rtlCol="0" anchor="ctr">
            <a:spAutoFit/>
          </a:bodyPr>
          <a:lstStyle>
            <a:defPPr>
              <a:defRPr lang="en-US"/>
            </a:defPPr>
            <a:lvl1pPr marL="0" indent="0" algn="ctr" defTabSz="584200" rtl="0" eaLnBrk="1" fontAlgn="base" latinLnBrk="0" hangingPunct="0">
              <a:lnSpc>
                <a:spcPct val="100000"/>
              </a:lnSpc>
              <a:spcBef>
                <a:spcPct val="0"/>
              </a:spcBef>
              <a:spcAft>
                <a:spcPct val="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1pPr>
            <a:lvl2pPr marL="457200" indent="228600" algn="ctr" defTabSz="584200" rtl="0" eaLnBrk="1" fontAlgn="base" latinLnBrk="0" hangingPunct="0">
              <a:lnSpc>
                <a:spcPct val="90000"/>
              </a:lnSpc>
              <a:spcBef>
                <a:spcPct val="0"/>
              </a:spcBef>
              <a:spcAft>
                <a:spcPct val="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2pPr>
            <a:lvl3pPr marL="914400" indent="457200" algn="ctr" defTabSz="584200" rtl="0" eaLnBrk="1" fontAlgn="base" latinLnBrk="0" hangingPunct="0">
              <a:lnSpc>
                <a:spcPct val="90000"/>
              </a:lnSpc>
              <a:spcBef>
                <a:spcPct val="0"/>
              </a:spcBef>
              <a:spcAft>
                <a:spcPct val="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3pPr>
            <a:lvl4pPr marL="1371600" indent="685800" algn="ctr" defTabSz="584200" rtl="0" eaLnBrk="1" fontAlgn="base" latinLnBrk="0" hangingPunct="0">
              <a:lnSpc>
                <a:spcPct val="90000"/>
              </a:lnSpc>
              <a:spcBef>
                <a:spcPct val="0"/>
              </a:spcBef>
              <a:spcAft>
                <a:spcPct val="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4pPr>
            <a:lvl5pPr marL="1828800" indent="914400" algn="ctr" defTabSz="584200" rtl="0" eaLnBrk="1" fontAlgn="base" latinLnBrk="0" hangingPunct="0">
              <a:lnSpc>
                <a:spcPct val="90000"/>
              </a:lnSpc>
              <a:spcBef>
                <a:spcPct val="0"/>
              </a:spcBef>
              <a:spcAft>
                <a:spcPct val="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5pPr>
            <a:lvl6pPr marL="22860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6pPr>
            <a:lvl7pPr marL="27432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7pPr>
            <a:lvl8pPr marL="32004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8pPr>
            <a:lvl9pPr marL="36576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9pPr>
          </a:lstStyle>
          <a:p>
            <a:pPr algn="l"/>
            <a:r>
              <a:rPr lang="en-US" altLang="en-US" sz="1125" dirty="0">
                <a:solidFill>
                  <a:srgbClr val="34BD26"/>
                </a:solidFill>
                <a:latin typeface="Menlo" charset="0"/>
                <a:ea typeface="Menlo" charset="0"/>
                <a:cs typeface="Menlo" charset="0"/>
                <a:sym typeface="Menlo" charset="0"/>
              </a:rPr>
              <a:t>__global__</a:t>
            </a:r>
            <a:r>
              <a:rPr lang="en-US" altLang="en-US" sz="1125" dirty="0">
                <a:solidFill>
                  <a:srgbClr val="000000"/>
                </a:solidFill>
                <a:latin typeface="Menlo" charset="0"/>
                <a:ea typeface="Menlo" charset="0"/>
                <a:cs typeface="Menlo" charset="0"/>
                <a:sym typeface="Menlo" charset="0"/>
              </a:rPr>
              <a:t> </a:t>
            </a:r>
            <a:r>
              <a:rPr lang="en-US" altLang="en-US" sz="1125" dirty="0">
                <a:solidFill>
                  <a:srgbClr val="34BD26"/>
                </a:solidFill>
                <a:latin typeface="Menlo" charset="0"/>
                <a:ea typeface="Menlo" charset="0"/>
                <a:cs typeface="Menlo" charset="0"/>
                <a:sym typeface="Menlo" charset="0"/>
              </a:rPr>
              <a:t>void</a:t>
            </a:r>
            <a:r>
              <a:rPr lang="en-US" altLang="en-US" sz="1125" dirty="0">
                <a:solidFill>
                  <a:srgbClr val="000000"/>
                </a:solidFill>
                <a:latin typeface="Menlo" charset="0"/>
                <a:ea typeface="Menlo" charset="0"/>
                <a:cs typeface="Menlo" charset="0"/>
                <a:sym typeface="Menlo" charset="0"/>
              </a:rPr>
              <a:t> </a:t>
            </a:r>
            <a:r>
              <a:rPr lang="en-US" altLang="en-US" sz="1125" dirty="0" err="1">
                <a:solidFill>
                  <a:srgbClr val="000000"/>
                </a:solidFill>
                <a:latin typeface="Menlo" charset="0"/>
                <a:ea typeface="Menlo" charset="0"/>
                <a:cs typeface="Menlo" charset="0"/>
                <a:sym typeface="Menlo" charset="0"/>
              </a:rPr>
              <a:t>matrixMulKernel</a:t>
            </a:r>
            <a:r>
              <a:rPr lang="en-US" altLang="en-US" sz="1125" dirty="0">
                <a:solidFill>
                  <a:srgbClr val="000000"/>
                </a:solidFill>
                <a:latin typeface="Menlo" charset="0"/>
                <a:ea typeface="Menlo" charset="0"/>
                <a:cs typeface="Menlo" charset="0"/>
                <a:sym typeface="Menlo" charset="0"/>
              </a:rPr>
              <a:t>( </a:t>
            </a:r>
            <a:r>
              <a:rPr lang="en-US" altLang="en-US" sz="1125" dirty="0">
                <a:solidFill>
                  <a:srgbClr val="34BD26"/>
                </a:solidFill>
                <a:latin typeface="Menlo" charset="0"/>
                <a:ea typeface="Menlo" charset="0"/>
                <a:cs typeface="Menlo" charset="0"/>
                <a:sym typeface="Menlo" charset="0"/>
              </a:rPr>
              <a:t>float</a:t>
            </a:r>
            <a:r>
              <a:rPr lang="en-US" altLang="en-US" sz="1125" dirty="0">
                <a:solidFill>
                  <a:srgbClr val="000000"/>
                </a:solidFill>
                <a:latin typeface="Menlo" charset="0"/>
                <a:ea typeface="Menlo" charset="0"/>
                <a:cs typeface="Menlo" charset="0"/>
                <a:sym typeface="Menlo" charset="0"/>
              </a:rPr>
              <a:t> *</a:t>
            </a:r>
            <a:r>
              <a:rPr lang="en-US" altLang="en-US" sz="1125" dirty="0" err="1">
                <a:solidFill>
                  <a:srgbClr val="000000"/>
                </a:solidFill>
                <a:latin typeface="Menlo" charset="0"/>
                <a:ea typeface="Menlo" charset="0"/>
                <a:cs typeface="Menlo" charset="0"/>
                <a:sym typeface="Menlo" charset="0"/>
              </a:rPr>
              <a:t>devA</a:t>
            </a:r>
            <a:r>
              <a:rPr lang="en-US" altLang="en-US" sz="1125" dirty="0">
                <a:solidFill>
                  <a:srgbClr val="000000"/>
                </a:solidFill>
                <a:latin typeface="Menlo" charset="0"/>
                <a:ea typeface="Menlo" charset="0"/>
                <a:cs typeface="Menlo" charset="0"/>
                <a:sym typeface="Menlo" charset="0"/>
              </a:rPr>
              <a:t>, </a:t>
            </a:r>
            <a:r>
              <a:rPr lang="en-US" altLang="en-US" sz="1125" dirty="0">
                <a:solidFill>
                  <a:srgbClr val="34BD26"/>
                </a:solidFill>
                <a:latin typeface="Menlo" charset="0"/>
                <a:ea typeface="Menlo" charset="0"/>
                <a:cs typeface="Menlo" charset="0"/>
                <a:sym typeface="Menlo" charset="0"/>
              </a:rPr>
              <a:t>float</a:t>
            </a:r>
            <a:r>
              <a:rPr lang="en-US" altLang="en-US" sz="1125" dirty="0">
                <a:solidFill>
                  <a:srgbClr val="000000"/>
                </a:solidFill>
                <a:latin typeface="Menlo" charset="0"/>
                <a:ea typeface="Menlo" charset="0"/>
                <a:cs typeface="Menlo" charset="0"/>
                <a:sym typeface="Menlo" charset="0"/>
              </a:rPr>
              <a:t> *</a:t>
            </a:r>
            <a:r>
              <a:rPr lang="en-US" altLang="en-US" sz="1125" dirty="0" err="1">
                <a:solidFill>
                  <a:srgbClr val="000000"/>
                </a:solidFill>
                <a:latin typeface="Menlo" charset="0"/>
                <a:ea typeface="Menlo" charset="0"/>
                <a:cs typeface="Menlo" charset="0"/>
                <a:sym typeface="Menlo" charset="0"/>
              </a:rPr>
              <a:t>devB</a:t>
            </a:r>
            <a:r>
              <a:rPr lang="en-US" altLang="en-US" sz="1125" dirty="0">
                <a:solidFill>
                  <a:srgbClr val="000000"/>
                </a:solidFill>
                <a:latin typeface="Menlo" charset="0"/>
                <a:ea typeface="Menlo" charset="0"/>
                <a:cs typeface="Menlo" charset="0"/>
                <a:sym typeface="Menlo" charset="0"/>
              </a:rPr>
              <a:t>, </a:t>
            </a:r>
            <a:r>
              <a:rPr lang="en-US" altLang="en-US" sz="1125" dirty="0">
                <a:solidFill>
                  <a:srgbClr val="34BD26"/>
                </a:solidFill>
                <a:latin typeface="Menlo" charset="0"/>
                <a:ea typeface="Menlo" charset="0"/>
                <a:cs typeface="Menlo" charset="0"/>
                <a:sym typeface="Menlo" charset="0"/>
              </a:rPr>
              <a:t>float</a:t>
            </a:r>
            <a:r>
              <a:rPr lang="en-US" altLang="en-US" sz="1125" dirty="0">
                <a:solidFill>
                  <a:srgbClr val="000000"/>
                </a:solidFill>
                <a:latin typeface="Menlo" charset="0"/>
                <a:ea typeface="Menlo" charset="0"/>
                <a:cs typeface="Menlo" charset="0"/>
                <a:sym typeface="Menlo" charset="0"/>
              </a:rPr>
              <a:t> *</a:t>
            </a:r>
            <a:r>
              <a:rPr lang="en-US" altLang="en-US" sz="1125" dirty="0" err="1">
                <a:solidFill>
                  <a:srgbClr val="000000"/>
                </a:solidFill>
                <a:latin typeface="Menlo" charset="0"/>
                <a:ea typeface="Menlo" charset="0"/>
                <a:cs typeface="Menlo" charset="0"/>
                <a:sym typeface="Menlo" charset="0"/>
              </a:rPr>
              <a:t>devC</a:t>
            </a:r>
            <a:r>
              <a:rPr lang="en-US" altLang="en-US" sz="1125" dirty="0">
                <a:solidFill>
                  <a:srgbClr val="000000"/>
                </a:solidFill>
                <a:latin typeface="Menlo" charset="0"/>
                <a:ea typeface="Menlo" charset="0"/>
                <a:cs typeface="Menlo" charset="0"/>
                <a:sym typeface="Menlo" charset="0"/>
              </a:rPr>
              <a:t>, </a:t>
            </a:r>
            <a:r>
              <a:rPr lang="en-US" altLang="en-US" sz="1125" dirty="0" err="1">
                <a:solidFill>
                  <a:srgbClr val="34BD26"/>
                </a:solidFill>
                <a:latin typeface="Menlo" charset="0"/>
                <a:ea typeface="Menlo" charset="0"/>
                <a:cs typeface="Menlo" charset="0"/>
                <a:sym typeface="Menlo" charset="0"/>
              </a:rPr>
              <a:t>int</a:t>
            </a:r>
            <a:r>
              <a:rPr lang="en-US" altLang="en-US" sz="1125" dirty="0">
                <a:solidFill>
                  <a:srgbClr val="000000"/>
                </a:solidFill>
                <a:latin typeface="Menlo" charset="0"/>
                <a:ea typeface="Menlo" charset="0"/>
                <a:cs typeface="Menlo" charset="0"/>
                <a:sym typeface="Menlo" charset="0"/>
              </a:rPr>
              <a:t> row, </a:t>
            </a:r>
            <a:r>
              <a:rPr lang="en-US" altLang="en-US" sz="1125" dirty="0" err="1">
                <a:solidFill>
                  <a:srgbClr val="34BD26"/>
                </a:solidFill>
                <a:latin typeface="Menlo" charset="0"/>
                <a:ea typeface="Menlo" charset="0"/>
                <a:cs typeface="Menlo" charset="0"/>
                <a:sym typeface="Menlo" charset="0"/>
              </a:rPr>
              <a:t>int</a:t>
            </a:r>
            <a:r>
              <a:rPr lang="en-US" altLang="en-US" sz="1125" dirty="0">
                <a:solidFill>
                  <a:srgbClr val="000000"/>
                </a:solidFill>
                <a:latin typeface="Menlo" charset="0"/>
                <a:ea typeface="Menlo" charset="0"/>
                <a:cs typeface="Menlo" charset="0"/>
                <a:sym typeface="Menlo" charset="0"/>
              </a:rPr>
              <a:t> col, </a:t>
            </a:r>
            <a:r>
              <a:rPr lang="en-US" altLang="en-US" sz="1125" dirty="0" err="1">
                <a:solidFill>
                  <a:srgbClr val="34BD26"/>
                </a:solidFill>
                <a:latin typeface="Menlo" charset="0"/>
                <a:ea typeface="Menlo" charset="0"/>
                <a:cs typeface="Menlo" charset="0"/>
                <a:sym typeface="Menlo" charset="0"/>
              </a:rPr>
              <a:t>int</a:t>
            </a:r>
            <a:r>
              <a:rPr lang="en-US" altLang="en-US" sz="1125" dirty="0">
                <a:solidFill>
                  <a:srgbClr val="000000"/>
                </a:solidFill>
                <a:latin typeface="Menlo" charset="0"/>
                <a:ea typeface="Menlo" charset="0"/>
                <a:cs typeface="Menlo" charset="0"/>
                <a:sym typeface="Menlo" charset="0"/>
              </a:rPr>
              <a:t> k){</a:t>
            </a:r>
          </a:p>
          <a:p>
            <a:pPr algn="l"/>
            <a:endParaRPr lang="en-US" altLang="en-US" sz="1125" dirty="0">
              <a:solidFill>
                <a:srgbClr val="000000"/>
              </a:solidFill>
              <a:latin typeface="Menlo" charset="0"/>
              <a:ea typeface="Menlo" charset="0"/>
              <a:cs typeface="Menlo" charset="0"/>
              <a:sym typeface="Menlo" charset="0"/>
            </a:endParaRPr>
          </a:p>
          <a:p>
            <a:pPr algn="l"/>
            <a:r>
              <a:rPr lang="en-US" altLang="en-US" sz="1125" dirty="0">
                <a:solidFill>
                  <a:srgbClr val="000000"/>
                </a:solidFill>
                <a:latin typeface="Menlo" charset="0"/>
                <a:ea typeface="Menlo" charset="0"/>
                <a:cs typeface="Menlo" charset="0"/>
                <a:sym typeface="Menlo" charset="0"/>
              </a:rPr>
              <a:t>        </a:t>
            </a:r>
            <a:r>
              <a:rPr lang="en-US" altLang="en-US" sz="1125" dirty="0" err="1">
                <a:solidFill>
                  <a:srgbClr val="34BD26"/>
                </a:solidFill>
                <a:latin typeface="Menlo" charset="0"/>
                <a:ea typeface="Menlo" charset="0"/>
                <a:cs typeface="Menlo" charset="0"/>
                <a:sym typeface="Menlo" charset="0"/>
              </a:rPr>
              <a:t>int</a:t>
            </a:r>
            <a:r>
              <a:rPr lang="en-US" altLang="en-US" sz="1125" dirty="0">
                <a:solidFill>
                  <a:srgbClr val="000000"/>
                </a:solidFill>
                <a:latin typeface="Menlo" charset="0"/>
                <a:ea typeface="Menlo" charset="0"/>
                <a:cs typeface="Menlo" charset="0"/>
                <a:sym typeface="Menlo" charset="0"/>
              </a:rPr>
              <a:t> </a:t>
            </a:r>
            <a:r>
              <a:rPr lang="en-US" altLang="en-US" sz="1125" dirty="0" err="1">
                <a:solidFill>
                  <a:srgbClr val="000000"/>
                </a:solidFill>
                <a:latin typeface="Menlo" charset="0"/>
                <a:ea typeface="Menlo" charset="0"/>
                <a:cs typeface="Menlo" charset="0"/>
                <a:sym typeface="Menlo" charset="0"/>
              </a:rPr>
              <a:t>txID</a:t>
            </a:r>
            <a:r>
              <a:rPr lang="en-US" altLang="en-US" sz="1125" dirty="0">
                <a:solidFill>
                  <a:srgbClr val="000000"/>
                </a:solidFill>
                <a:latin typeface="Menlo" charset="0"/>
                <a:ea typeface="Menlo" charset="0"/>
                <a:cs typeface="Menlo" charset="0"/>
                <a:sym typeface="Menlo" charset="0"/>
              </a:rPr>
              <a:t> = </a:t>
            </a:r>
            <a:r>
              <a:rPr lang="en-US" altLang="en-US" sz="1125" dirty="0" err="1">
                <a:solidFill>
                  <a:srgbClr val="34BBC7"/>
                </a:solidFill>
                <a:latin typeface="Menlo" charset="0"/>
                <a:ea typeface="Menlo" charset="0"/>
                <a:cs typeface="Menlo" charset="0"/>
                <a:sym typeface="Menlo" charset="0"/>
              </a:rPr>
              <a:t>blockIdx</a:t>
            </a:r>
            <a:r>
              <a:rPr lang="en-US" altLang="en-US" sz="1125" dirty="0" err="1">
                <a:solidFill>
                  <a:srgbClr val="000000"/>
                </a:solidFill>
                <a:latin typeface="Menlo" charset="0"/>
                <a:ea typeface="Menlo" charset="0"/>
                <a:cs typeface="Menlo" charset="0"/>
                <a:sym typeface="Menlo" charset="0"/>
              </a:rPr>
              <a:t>.x</a:t>
            </a:r>
            <a:r>
              <a:rPr lang="en-US" altLang="en-US" sz="1125" dirty="0">
                <a:solidFill>
                  <a:srgbClr val="000000"/>
                </a:solidFill>
                <a:latin typeface="Menlo" charset="0"/>
                <a:ea typeface="Menlo" charset="0"/>
                <a:cs typeface="Menlo" charset="0"/>
                <a:sym typeface="Menlo" charset="0"/>
              </a:rPr>
              <a:t> * </a:t>
            </a:r>
            <a:r>
              <a:rPr lang="en-US" altLang="en-US" sz="1125" dirty="0" err="1">
                <a:solidFill>
                  <a:srgbClr val="34BBC7"/>
                </a:solidFill>
                <a:latin typeface="Menlo" charset="0"/>
                <a:ea typeface="Menlo" charset="0"/>
                <a:cs typeface="Menlo" charset="0"/>
                <a:sym typeface="Menlo" charset="0"/>
              </a:rPr>
              <a:t>blockDim</a:t>
            </a:r>
            <a:r>
              <a:rPr lang="en-US" altLang="en-US" sz="1125" dirty="0" err="1">
                <a:solidFill>
                  <a:srgbClr val="000000"/>
                </a:solidFill>
                <a:latin typeface="Menlo" charset="0"/>
                <a:ea typeface="Menlo" charset="0"/>
                <a:cs typeface="Menlo" charset="0"/>
                <a:sym typeface="Menlo" charset="0"/>
              </a:rPr>
              <a:t>.x</a:t>
            </a:r>
            <a:r>
              <a:rPr lang="en-US" altLang="en-US" sz="1125" dirty="0">
                <a:solidFill>
                  <a:srgbClr val="000000"/>
                </a:solidFill>
                <a:latin typeface="Menlo" charset="0"/>
                <a:ea typeface="Menlo" charset="0"/>
                <a:cs typeface="Menlo" charset="0"/>
                <a:sym typeface="Menlo" charset="0"/>
              </a:rPr>
              <a:t> + </a:t>
            </a:r>
            <a:r>
              <a:rPr lang="en-US" altLang="en-US" sz="1125" dirty="0" err="1">
                <a:solidFill>
                  <a:srgbClr val="34BBC7"/>
                </a:solidFill>
                <a:latin typeface="Menlo" charset="0"/>
                <a:ea typeface="Menlo" charset="0"/>
                <a:cs typeface="Menlo" charset="0"/>
                <a:sym typeface="Menlo" charset="0"/>
              </a:rPr>
              <a:t>threadIdx</a:t>
            </a:r>
            <a:r>
              <a:rPr lang="en-US" altLang="en-US" sz="1125" dirty="0" err="1">
                <a:solidFill>
                  <a:srgbClr val="000000"/>
                </a:solidFill>
                <a:latin typeface="Menlo" charset="0"/>
                <a:ea typeface="Menlo" charset="0"/>
                <a:cs typeface="Menlo" charset="0"/>
                <a:sym typeface="Menlo" charset="0"/>
              </a:rPr>
              <a:t>.x</a:t>
            </a:r>
            <a:r>
              <a:rPr lang="en-US" altLang="en-US" sz="1125" dirty="0">
                <a:solidFill>
                  <a:srgbClr val="000000"/>
                </a:solidFill>
                <a:latin typeface="Menlo" charset="0"/>
                <a:ea typeface="Menlo" charset="0"/>
                <a:cs typeface="Menlo" charset="0"/>
                <a:sym typeface="Menlo" charset="0"/>
              </a:rPr>
              <a:t>;</a:t>
            </a:r>
          </a:p>
          <a:p>
            <a:pPr algn="l"/>
            <a:r>
              <a:rPr lang="en-US" altLang="en-US" sz="1125" dirty="0">
                <a:solidFill>
                  <a:srgbClr val="000000"/>
                </a:solidFill>
                <a:latin typeface="Menlo" charset="0"/>
                <a:ea typeface="Menlo" charset="0"/>
                <a:cs typeface="Menlo" charset="0"/>
                <a:sym typeface="Menlo" charset="0"/>
              </a:rPr>
              <a:t>        </a:t>
            </a:r>
            <a:r>
              <a:rPr lang="en-US" altLang="en-US" sz="1125" dirty="0" err="1">
                <a:solidFill>
                  <a:srgbClr val="34BD26"/>
                </a:solidFill>
                <a:latin typeface="Menlo" charset="0"/>
                <a:ea typeface="Menlo" charset="0"/>
                <a:cs typeface="Menlo" charset="0"/>
                <a:sym typeface="Menlo" charset="0"/>
              </a:rPr>
              <a:t>int</a:t>
            </a:r>
            <a:r>
              <a:rPr lang="en-US" altLang="en-US" sz="1125" dirty="0">
                <a:solidFill>
                  <a:srgbClr val="000000"/>
                </a:solidFill>
                <a:latin typeface="Menlo" charset="0"/>
                <a:ea typeface="Menlo" charset="0"/>
                <a:cs typeface="Menlo" charset="0"/>
                <a:sym typeface="Menlo" charset="0"/>
              </a:rPr>
              <a:t> </a:t>
            </a:r>
            <a:r>
              <a:rPr lang="en-US" altLang="en-US" sz="1125" dirty="0" err="1">
                <a:solidFill>
                  <a:srgbClr val="000000"/>
                </a:solidFill>
                <a:latin typeface="Menlo" charset="0"/>
                <a:ea typeface="Menlo" charset="0"/>
                <a:cs typeface="Menlo" charset="0"/>
                <a:sym typeface="Menlo" charset="0"/>
              </a:rPr>
              <a:t>tyID</a:t>
            </a:r>
            <a:r>
              <a:rPr lang="en-US" altLang="en-US" sz="1125" dirty="0">
                <a:solidFill>
                  <a:srgbClr val="000000"/>
                </a:solidFill>
                <a:latin typeface="Menlo" charset="0"/>
                <a:ea typeface="Menlo" charset="0"/>
                <a:cs typeface="Menlo" charset="0"/>
                <a:sym typeface="Menlo" charset="0"/>
              </a:rPr>
              <a:t> = </a:t>
            </a:r>
            <a:r>
              <a:rPr lang="en-US" altLang="en-US" sz="1125" dirty="0" err="1">
                <a:solidFill>
                  <a:srgbClr val="34BBC7"/>
                </a:solidFill>
                <a:latin typeface="Menlo" charset="0"/>
                <a:ea typeface="Menlo" charset="0"/>
                <a:cs typeface="Menlo" charset="0"/>
                <a:sym typeface="Menlo" charset="0"/>
              </a:rPr>
              <a:t>blockIdx</a:t>
            </a:r>
            <a:r>
              <a:rPr lang="en-US" altLang="en-US" sz="1125" dirty="0" err="1">
                <a:solidFill>
                  <a:srgbClr val="000000"/>
                </a:solidFill>
                <a:latin typeface="Menlo" charset="0"/>
                <a:ea typeface="Menlo" charset="0"/>
                <a:cs typeface="Menlo" charset="0"/>
                <a:sym typeface="Menlo" charset="0"/>
              </a:rPr>
              <a:t>.y</a:t>
            </a:r>
            <a:r>
              <a:rPr lang="en-US" altLang="en-US" sz="1125" dirty="0">
                <a:solidFill>
                  <a:srgbClr val="000000"/>
                </a:solidFill>
                <a:latin typeface="Menlo" charset="0"/>
                <a:ea typeface="Menlo" charset="0"/>
                <a:cs typeface="Menlo" charset="0"/>
                <a:sym typeface="Menlo" charset="0"/>
              </a:rPr>
              <a:t> * </a:t>
            </a:r>
            <a:r>
              <a:rPr lang="en-US" altLang="en-US" sz="1125" dirty="0" err="1">
                <a:solidFill>
                  <a:srgbClr val="34BBC7"/>
                </a:solidFill>
                <a:latin typeface="Menlo" charset="0"/>
                <a:ea typeface="Menlo" charset="0"/>
                <a:cs typeface="Menlo" charset="0"/>
                <a:sym typeface="Menlo" charset="0"/>
              </a:rPr>
              <a:t>blockDim</a:t>
            </a:r>
            <a:r>
              <a:rPr lang="en-US" altLang="en-US" sz="1125" dirty="0" err="1">
                <a:solidFill>
                  <a:srgbClr val="000000"/>
                </a:solidFill>
                <a:latin typeface="Menlo" charset="0"/>
                <a:ea typeface="Menlo" charset="0"/>
                <a:cs typeface="Menlo" charset="0"/>
                <a:sym typeface="Menlo" charset="0"/>
              </a:rPr>
              <a:t>.y</a:t>
            </a:r>
            <a:r>
              <a:rPr lang="en-US" altLang="en-US" sz="1125" dirty="0">
                <a:solidFill>
                  <a:srgbClr val="000000"/>
                </a:solidFill>
                <a:latin typeface="Menlo" charset="0"/>
                <a:ea typeface="Menlo" charset="0"/>
                <a:cs typeface="Menlo" charset="0"/>
                <a:sym typeface="Menlo" charset="0"/>
              </a:rPr>
              <a:t> + </a:t>
            </a:r>
            <a:r>
              <a:rPr lang="en-US" altLang="en-US" sz="1125" dirty="0" err="1">
                <a:solidFill>
                  <a:srgbClr val="34BBC7"/>
                </a:solidFill>
                <a:latin typeface="Menlo" charset="0"/>
                <a:ea typeface="Menlo" charset="0"/>
                <a:cs typeface="Menlo" charset="0"/>
                <a:sym typeface="Menlo" charset="0"/>
              </a:rPr>
              <a:t>threadIdx</a:t>
            </a:r>
            <a:r>
              <a:rPr lang="en-US" altLang="en-US" sz="1125" dirty="0" err="1">
                <a:solidFill>
                  <a:srgbClr val="000000"/>
                </a:solidFill>
                <a:latin typeface="Menlo" charset="0"/>
                <a:ea typeface="Menlo" charset="0"/>
                <a:cs typeface="Menlo" charset="0"/>
                <a:sym typeface="Menlo" charset="0"/>
              </a:rPr>
              <a:t>.y</a:t>
            </a:r>
            <a:r>
              <a:rPr lang="en-US" altLang="en-US" sz="1125" dirty="0">
                <a:solidFill>
                  <a:srgbClr val="000000"/>
                </a:solidFill>
                <a:latin typeface="Menlo" charset="0"/>
                <a:ea typeface="Menlo" charset="0"/>
                <a:cs typeface="Menlo" charset="0"/>
                <a:sym typeface="Menlo" charset="0"/>
              </a:rPr>
              <a:t>;</a:t>
            </a:r>
          </a:p>
          <a:p>
            <a:pPr algn="l"/>
            <a:endParaRPr lang="en-US" altLang="en-US" sz="1125" dirty="0">
              <a:solidFill>
                <a:srgbClr val="000000"/>
              </a:solidFill>
              <a:latin typeface="Menlo" charset="0"/>
              <a:ea typeface="Menlo" charset="0"/>
              <a:cs typeface="Menlo" charset="0"/>
              <a:sym typeface="Menlo" charset="0"/>
            </a:endParaRPr>
          </a:p>
          <a:p>
            <a:pPr algn="l"/>
            <a:r>
              <a:rPr lang="en-US" altLang="en-US" sz="1125" dirty="0">
                <a:solidFill>
                  <a:srgbClr val="000000"/>
                </a:solidFill>
                <a:latin typeface="Menlo" charset="0"/>
                <a:ea typeface="Menlo" charset="0"/>
                <a:cs typeface="Menlo" charset="0"/>
                <a:sym typeface="Menlo" charset="0"/>
              </a:rPr>
              <a:t>        </a:t>
            </a:r>
            <a:r>
              <a:rPr lang="en-US" altLang="en-US" sz="1125" dirty="0">
                <a:solidFill>
                  <a:srgbClr val="CE7924"/>
                </a:solidFill>
                <a:latin typeface="Menlo" charset="0"/>
                <a:ea typeface="Menlo" charset="0"/>
                <a:cs typeface="Menlo" charset="0"/>
                <a:sym typeface="Menlo" charset="0"/>
              </a:rPr>
              <a:t>if</a:t>
            </a:r>
            <a:r>
              <a:rPr lang="en-US" altLang="en-US" sz="1125" dirty="0">
                <a:solidFill>
                  <a:srgbClr val="000000"/>
                </a:solidFill>
                <a:latin typeface="Menlo" charset="0"/>
                <a:ea typeface="Menlo" charset="0"/>
                <a:cs typeface="Menlo" charset="0"/>
                <a:sym typeface="Menlo" charset="0"/>
              </a:rPr>
              <a:t> ((</a:t>
            </a:r>
            <a:r>
              <a:rPr lang="en-US" altLang="en-US" sz="1125" dirty="0" err="1">
                <a:solidFill>
                  <a:srgbClr val="000000"/>
                </a:solidFill>
                <a:latin typeface="Menlo" charset="0"/>
                <a:ea typeface="Menlo" charset="0"/>
                <a:cs typeface="Menlo" charset="0"/>
                <a:sym typeface="Menlo" charset="0"/>
              </a:rPr>
              <a:t>txID</a:t>
            </a:r>
            <a:r>
              <a:rPr lang="en-US" altLang="en-US" sz="1125" dirty="0">
                <a:solidFill>
                  <a:srgbClr val="000000"/>
                </a:solidFill>
                <a:latin typeface="Menlo" charset="0"/>
                <a:ea typeface="Menlo" charset="0"/>
                <a:cs typeface="Menlo" charset="0"/>
                <a:sym typeface="Menlo" charset="0"/>
              </a:rPr>
              <a:t> &lt; col) &amp;&amp; (</a:t>
            </a:r>
            <a:r>
              <a:rPr lang="en-US" altLang="en-US" sz="1125" dirty="0" err="1">
                <a:solidFill>
                  <a:srgbClr val="000000"/>
                </a:solidFill>
                <a:latin typeface="Menlo" charset="0"/>
                <a:ea typeface="Menlo" charset="0"/>
                <a:cs typeface="Menlo" charset="0"/>
                <a:sym typeface="Menlo" charset="0"/>
              </a:rPr>
              <a:t>tyID</a:t>
            </a:r>
            <a:r>
              <a:rPr lang="en-US" altLang="en-US" sz="1125" dirty="0">
                <a:solidFill>
                  <a:srgbClr val="000000"/>
                </a:solidFill>
                <a:latin typeface="Menlo" charset="0"/>
                <a:ea typeface="Menlo" charset="0"/>
                <a:cs typeface="Menlo" charset="0"/>
                <a:sym typeface="Menlo" charset="0"/>
              </a:rPr>
              <a:t> &lt; row))</a:t>
            </a:r>
          </a:p>
          <a:p>
            <a:pPr algn="l"/>
            <a:r>
              <a:rPr lang="en-US" altLang="en-US" sz="1125" dirty="0">
                <a:solidFill>
                  <a:srgbClr val="000000"/>
                </a:solidFill>
                <a:latin typeface="Menlo" charset="0"/>
                <a:ea typeface="Menlo" charset="0"/>
                <a:cs typeface="Menlo" charset="0"/>
                <a:sym typeface="Menlo" charset="0"/>
              </a:rPr>
              <a:t>        {</a:t>
            </a:r>
          </a:p>
          <a:p>
            <a:pPr algn="l"/>
            <a:r>
              <a:rPr lang="en-US" altLang="en-US" sz="1125" dirty="0">
                <a:solidFill>
                  <a:srgbClr val="5330E1"/>
                </a:solidFill>
                <a:latin typeface="Menlo" charset="0"/>
                <a:ea typeface="Menlo" charset="0"/>
                <a:cs typeface="Menlo" charset="0"/>
                <a:sym typeface="Menlo" charset="0"/>
              </a:rPr>
              <a:t>               </a:t>
            </a:r>
            <a:r>
              <a:rPr lang="en-US" altLang="en-US" sz="1125" dirty="0">
                <a:solidFill>
                  <a:srgbClr val="34BD26"/>
                </a:solidFill>
                <a:latin typeface="Menlo" charset="0"/>
                <a:ea typeface="Menlo" charset="0"/>
                <a:cs typeface="Menlo" charset="0"/>
                <a:sym typeface="Menlo" charset="0"/>
              </a:rPr>
              <a:t>float</a:t>
            </a:r>
            <a:r>
              <a:rPr lang="en-US" altLang="en-US" sz="1125" dirty="0">
                <a:solidFill>
                  <a:srgbClr val="5330E1"/>
                </a:solidFill>
                <a:latin typeface="Menlo" charset="0"/>
                <a:ea typeface="Menlo" charset="0"/>
                <a:cs typeface="Menlo" charset="0"/>
                <a:sym typeface="Menlo" charset="0"/>
              </a:rPr>
              <a:t> </a:t>
            </a:r>
            <a:r>
              <a:rPr lang="en-US" altLang="en-US" sz="1125" dirty="0" err="1">
                <a:solidFill>
                  <a:srgbClr val="5330E1"/>
                </a:solidFill>
                <a:latin typeface="Menlo" charset="0"/>
                <a:ea typeface="Menlo" charset="0"/>
                <a:cs typeface="Menlo" charset="0"/>
                <a:sym typeface="Menlo" charset="0"/>
              </a:rPr>
              <a:t>Pvalue</a:t>
            </a:r>
            <a:r>
              <a:rPr lang="en-US" altLang="en-US" sz="1125" dirty="0">
                <a:solidFill>
                  <a:srgbClr val="5330E1"/>
                </a:solidFill>
                <a:latin typeface="Menlo" charset="0"/>
                <a:ea typeface="Menlo" charset="0"/>
                <a:cs typeface="Menlo" charset="0"/>
                <a:sym typeface="Menlo" charset="0"/>
              </a:rPr>
              <a:t> = </a:t>
            </a:r>
            <a:r>
              <a:rPr lang="en-US" altLang="en-US" sz="1125" dirty="0">
                <a:solidFill>
                  <a:srgbClr val="C33720"/>
                </a:solidFill>
                <a:latin typeface="Menlo" charset="0"/>
                <a:ea typeface="Menlo" charset="0"/>
                <a:cs typeface="Menlo" charset="0"/>
                <a:sym typeface="Menlo" charset="0"/>
              </a:rPr>
              <a:t>0</a:t>
            </a:r>
            <a:r>
              <a:rPr lang="en-US" altLang="en-US" sz="1125" dirty="0">
                <a:solidFill>
                  <a:srgbClr val="5330E1"/>
                </a:solidFill>
                <a:latin typeface="Menlo" charset="0"/>
                <a:ea typeface="Menlo" charset="0"/>
                <a:cs typeface="Menlo" charset="0"/>
                <a:sym typeface="Menlo" charset="0"/>
              </a:rPr>
              <a:t>;</a:t>
            </a:r>
          </a:p>
          <a:p>
            <a:pPr algn="l"/>
            <a:r>
              <a:rPr lang="en-US" altLang="en-US" sz="1125" dirty="0">
                <a:solidFill>
                  <a:srgbClr val="000000"/>
                </a:solidFill>
                <a:latin typeface="Menlo" charset="0"/>
                <a:ea typeface="Menlo" charset="0"/>
                <a:cs typeface="Menlo" charset="0"/>
                <a:sym typeface="Menlo" charset="0"/>
              </a:rPr>
              <a:t>                </a:t>
            </a:r>
            <a:r>
              <a:rPr lang="en-US" altLang="en-US" sz="1125" dirty="0">
                <a:solidFill>
                  <a:srgbClr val="CE7924"/>
                </a:solidFill>
                <a:latin typeface="Menlo" charset="0"/>
                <a:ea typeface="Menlo" charset="0"/>
                <a:cs typeface="Menlo" charset="0"/>
                <a:sym typeface="Menlo" charset="0"/>
              </a:rPr>
              <a:t>for</a:t>
            </a:r>
            <a:r>
              <a:rPr lang="en-US" altLang="en-US" sz="1125" dirty="0">
                <a:solidFill>
                  <a:srgbClr val="000000"/>
                </a:solidFill>
                <a:latin typeface="Menlo" charset="0"/>
                <a:ea typeface="Menlo" charset="0"/>
                <a:cs typeface="Menlo" charset="0"/>
                <a:sym typeface="Menlo" charset="0"/>
              </a:rPr>
              <a:t>(</a:t>
            </a:r>
            <a:r>
              <a:rPr lang="en-US" altLang="en-US" sz="1125" dirty="0" err="1">
                <a:solidFill>
                  <a:srgbClr val="34BD26"/>
                </a:solidFill>
                <a:latin typeface="Menlo" charset="0"/>
                <a:ea typeface="Menlo" charset="0"/>
                <a:cs typeface="Menlo" charset="0"/>
                <a:sym typeface="Menlo" charset="0"/>
              </a:rPr>
              <a:t>int</a:t>
            </a:r>
            <a:r>
              <a:rPr lang="en-US" altLang="en-US" sz="1125" dirty="0">
                <a:solidFill>
                  <a:srgbClr val="000000"/>
                </a:solidFill>
                <a:latin typeface="Menlo" charset="0"/>
                <a:ea typeface="Menlo" charset="0"/>
                <a:cs typeface="Menlo" charset="0"/>
                <a:sym typeface="Menlo" charset="0"/>
              </a:rPr>
              <a:t> w=</a:t>
            </a:r>
            <a:r>
              <a:rPr lang="en-US" altLang="en-US" sz="1125" dirty="0">
                <a:solidFill>
                  <a:srgbClr val="C33720"/>
                </a:solidFill>
                <a:latin typeface="Menlo" charset="0"/>
                <a:ea typeface="Menlo" charset="0"/>
                <a:cs typeface="Menlo" charset="0"/>
                <a:sym typeface="Menlo" charset="0"/>
              </a:rPr>
              <a:t>0</a:t>
            </a:r>
            <a:r>
              <a:rPr lang="en-US" altLang="en-US" sz="1125" dirty="0">
                <a:solidFill>
                  <a:srgbClr val="000000"/>
                </a:solidFill>
                <a:latin typeface="Menlo" charset="0"/>
                <a:ea typeface="Menlo" charset="0"/>
                <a:cs typeface="Menlo" charset="0"/>
                <a:sym typeface="Menlo" charset="0"/>
              </a:rPr>
              <a:t>; w&lt;k; w++)</a:t>
            </a:r>
          </a:p>
          <a:p>
            <a:pPr algn="l"/>
            <a:r>
              <a:rPr lang="en-US" altLang="en-US" sz="1125" dirty="0">
                <a:solidFill>
                  <a:srgbClr val="000000"/>
                </a:solidFill>
                <a:latin typeface="Menlo" charset="0"/>
                <a:ea typeface="Menlo" charset="0"/>
                <a:cs typeface="Menlo" charset="0"/>
                <a:sym typeface="Menlo" charset="0"/>
              </a:rPr>
              <a:t>                {</a:t>
            </a:r>
          </a:p>
          <a:p>
            <a:pPr algn="l"/>
            <a:r>
              <a:rPr lang="en-US" altLang="en-US" sz="1125" dirty="0">
                <a:solidFill>
                  <a:srgbClr val="000000"/>
                </a:solidFill>
                <a:latin typeface="Menlo" charset="0"/>
                <a:ea typeface="Menlo" charset="0"/>
                <a:cs typeface="Menlo" charset="0"/>
                <a:sym typeface="Menlo" charset="0"/>
              </a:rPr>
              <a:t>                        </a:t>
            </a:r>
            <a:r>
              <a:rPr lang="en-US" altLang="en-US" sz="1125" dirty="0" err="1">
                <a:solidFill>
                  <a:srgbClr val="000000"/>
                </a:solidFill>
                <a:latin typeface="Menlo" charset="0"/>
                <a:ea typeface="Menlo" charset="0"/>
                <a:cs typeface="Menlo" charset="0"/>
                <a:sym typeface="Menlo" charset="0"/>
              </a:rPr>
              <a:t>Pvalue</a:t>
            </a:r>
            <a:r>
              <a:rPr lang="en-US" altLang="en-US" sz="1125" dirty="0">
                <a:solidFill>
                  <a:srgbClr val="000000"/>
                </a:solidFill>
                <a:latin typeface="Menlo" charset="0"/>
                <a:ea typeface="Menlo" charset="0"/>
                <a:cs typeface="Menlo" charset="0"/>
                <a:sym typeface="Menlo" charset="0"/>
              </a:rPr>
              <a:t> += </a:t>
            </a:r>
            <a:r>
              <a:rPr lang="en-US" altLang="en-US" sz="1125" dirty="0" err="1">
                <a:solidFill>
                  <a:srgbClr val="000000"/>
                </a:solidFill>
                <a:latin typeface="Menlo" charset="0"/>
                <a:ea typeface="Menlo" charset="0"/>
                <a:cs typeface="Menlo" charset="0"/>
                <a:sym typeface="Menlo" charset="0"/>
              </a:rPr>
              <a:t>devA</a:t>
            </a:r>
            <a:r>
              <a:rPr lang="en-US" altLang="en-US" sz="1125" dirty="0">
                <a:solidFill>
                  <a:srgbClr val="000000"/>
                </a:solidFill>
                <a:latin typeface="Menlo" charset="0"/>
                <a:ea typeface="Menlo" charset="0"/>
                <a:cs typeface="Menlo" charset="0"/>
                <a:sym typeface="Menlo" charset="0"/>
              </a:rPr>
              <a:t>[</a:t>
            </a:r>
            <a:r>
              <a:rPr lang="en-US" altLang="en-US" sz="1125" dirty="0" err="1">
                <a:solidFill>
                  <a:srgbClr val="000000"/>
                </a:solidFill>
                <a:latin typeface="Menlo" charset="0"/>
                <a:ea typeface="Menlo" charset="0"/>
                <a:cs typeface="Menlo" charset="0"/>
                <a:sym typeface="Menlo" charset="0"/>
              </a:rPr>
              <a:t>tyID</a:t>
            </a:r>
            <a:r>
              <a:rPr lang="en-US" altLang="en-US" sz="1125" dirty="0">
                <a:solidFill>
                  <a:srgbClr val="000000"/>
                </a:solidFill>
                <a:latin typeface="Menlo" charset="0"/>
                <a:ea typeface="Menlo" charset="0"/>
                <a:cs typeface="Menlo" charset="0"/>
                <a:sym typeface="Menlo" charset="0"/>
              </a:rPr>
              <a:t>*</a:t>
            </a:r>
            <a:r>
              <a:rPr lang="en-US" altLang="en-US" sz="1125" dirty="0" err="1">
                <a:solidFill>
                  <a:srgbClr val="000000"/>
                </a:solidFill>
                <a:latin typeface="Menlo" charset="0"/>
                <a:ea typeface="Menlo" charset="0"/>
                <a:cs typeface="Menlo" charset="0"/>
                <a:sym typeface="Menlo" charset="0"/>
              </a:rPr>
              <a:t>k+w</a:t>
            </a:r>
            <a:r>
              <a:rPr lang="en-US" altLang="en-US" sz="1125" dirty="0">
                <a:solidFill>
                  <a:srgbClr val="000000"/>
                </a:solidFill>
                <a:latin typeface="Menlo" charset="0"/>
                <a:ea typeface="Menlo" charset="0"/>
                <a:cs typeface="Menlo" charset="0"/>
                <a:sym typeface="Menlo" charset="0"/>
              </a:rPr>
              <a:t>] * </a:t>
            </a:r>
            <a:r>
              <a:rPr lang="en-US" altLang="en-US" sz="1125" dirty="0" err="1">
                <a:solidFill>
                  <a:srgbClr val="000000"/>
                </a:solidFill>
                <a:latin typeface="Menlo" charset="0"/>
                <a:ea typeface="Menlo" charset="0"/>
                <a:cs typeface="Menlo" charset="0"/>
                <a:sym typeface="Menlo" charset="0"/>
              </a:rPr>
              <a:t>devB</a:t>
            </a:r>
            <a:r>
              <a:rPr lang="en-US" altLang="en-US" sz="1125" dirty="0">
                <a:solidFill>
                  <a:srgbClr val="000000"/>
                </a:solidFill>
                <a:latin typeface="Menlo" charset="0"/>
                <a:ea typeface="Menlo" charset="0"/>
                <a:cs typeface="Menlo" charset="0"/>
                <a:sym typeface="Menlo" charset="0"/>
              </a:rPr>
              <a:t>[w*</a:t>
            </a:r>
            <a:r>
              <a:rPr lang="en-US" altLang="en-US" sz="1125" dirty="0" err="1">
                <a:solidFill>
                  <a:srgbClr val="000000"/>
                </a:solidFill>
                <a:latin typeface="Menlo" charset="0"/>
                <a:ea typeface="Menlo" charset="0"/>
                <a:cs typeface="Menlo" charset="0"/>
                <a:sym typeface="Menlo" charset="0"/>
              </a:rPr>
              <a:t>k+txID</a:t>
            </a:r>
            <a:r>
              <a:rPr lang="en-US" altLang="en-US" sz="1125" dirty="0">
                <a:solidFill>
                  <a:srgbClr val="000000"/>
                </a:solidFill>
                <a:latin typeface="Menlo" charset="0"/>
                <a:ea typeface="Menlo" charset="0"/>
                <a:cs typeface="Menlo" charset="0"/>
                <a:sym typeface="Menlo" charset="0"/>
              </a:rPr>
              <a:t>];</a:t>
            </a:r>
          </a:p>
          <a:p>
            <a:pPr algn="l"/>
            <a:r>
              <a:rPr lang="en-US" altLang="en-US" sz="1125" dirty="0">
                <a:solidFill>
                  <a:srgbClr val="000000"/>
                </a:solidFill>
                <a:latin typeface="Menlo" charset="0"/>
                <a:ea typeface="Menlo" charset="0"/>
                <a:cs typeface="Menlo" charset="0"/>
                <a:sym typeface="Menlo" charset="0"/>
              </a:rPr>
              <a:t>                }</a:t>
            </a:r>
          </a:p>
          <a:p>
            <a:pPr algn="l"/>
            <a:r>
              <a:rPr lang="en-US" altLang="en-US" sz="1125" dirty="0">
                <a:solidFill>
                  <a:srgbClr val="000000"/>
                </a:solidFill>
                <a:latin typeface="Menlo" charset="0"/>
                <a:ea typeface="Menlo" charset="0"/>
                <a:cs typeface="Menlo" charset="0"/>
                <a:sym typeface="Menlo" charset="0"/>
              </a:rPr>
              <a:t>                </a:t>
            </a:r>
            <a:r>
              <a:rPr lang="en-US" altLang="en-US" sz="1125" dirty="0" err="1">
                <a:solidFill>
                  <a:srgbClr val="000000"/>
                </a:solidFill>
                <a:latin typeface="Menlo" charset="0"/>
                <a:ea typeface="Menlo" charset="0"/>
                <a:cs typeface="Menlo" charset="0"/>
                <a:sym typeface="Menlo" charset="0"/>
              </a:rPr>
              <a:t>devC</a:t>
            </a:r>
            <a:r>
              <a:rPr lang="en-US" altLang="en-US" sz="1125" dirty="0">
                <a:solidFill>
                  <a:srgbClr val="000000"/>
                </a:solidFill>
                <a:latin typeface="Menlo" charset="0"/>
                <a:ea typeface="Menlo" charset="0"/>
                <a:cs typeface="Menlo" charset="0"/>
                <a:sym typeface="Menlo" charset="0"/>
              </a:rPr>
              <a:t>[</a:t>
            </a:r>
            <a:r>
              <a:rPr lang="en-US" altLang="en-US" sz="1125" dirty="0" err="1">
                <a:solidFill>
                  <a:srgbClr val="000000"/>
                </a:solidFill>
                <a:latin typeface="Menlo" charset="0"/>
                <a:ea typeface="Menlo" charset="0"/>
                <a:cs typeface="Menlo" charset="0"/>
                <a:sym typeface="Menlo" charset="0"/>
              </a:rPr>
              <a:t>tyID</a:t>
            </a:r>
            <a:r>
              <a:rPr lang="en-US" altLang="en-US" sz="1125" dirty="0">
                <a:solidFill>
                  <a:srgbClr val="000000"/>
                </a:solidFill>
                <a:latin typeface="Menlo" charset="0"/>
                <a:ea typeface="Menlo" charset="0"/>
                <a:cs typeface="Menlo" charset="0"/>
                <a:sym typeface="Menlo" charset="0"/>
              </a:rPr>
              <a:t>*</a:t>
            </a:r>
            <a:r>
              <a:rPr lang="en-US" altLang="en-US" sz="1125" dirty="0" err="1">
                <a:solidFill>
                  <a:srgbClr val="000000"/>
                </a:solidFill>
                <a:latin typeface="Menlo" charset="0"/>
                <a:ea typeface="Menlo" charset="0"/>
                <a:cs typeface="Menlo" charset="0"/>
                <a:sym typeface="Menlo" charset="0"/>
              </a:rPr>
              <a:t>k+txID</a:t>
            </a:r>
            <a:r>
              <a:rPr lang="en-US" altLang="en-US" sz="1125" dirty="0">
                <a:solidFill>
                  <a:srgbClr val="000000"/>
                </a:solidFill>
                <a:latin typeface="Menlo" charset="0"/>
                <a:ea typeface="Menlo" charset="0"/>
                <a:cs typeface="Menlo" charset="0"/>
                <a:sym typeface="Menlo" charset="0"/>
              </a:rPr>
              <a:t>] = </a:t>
            </a:r>
            <a:r>
              <a:rPr lang="en-US" altLang="en-US" sz="1125" dirty="0" err="1">
                <a:solidFill>
                  <a:srgbClr val="000000"/>
                </a:solidFill>
                <a:latin typeface="Menlo" charset="0"/>
                <a:ea typeface="Menlo" charset="0"/>
                <a:cs typeface="Menlo" charset="0"/>
                <a:sym typeface="Menlo" charset="0"/>
              </a:rPr>
              <a:t>Pvalue</a:t>
            </a:r>
            <a:r>
              <a:rPr lang="en-US" altLang="en-US" sz="1125" dirty="0">
                <a:solidFill>
                  <a:srgbClr val="000000"/>
                </a:solidFill>
                <a:latin typeface="Menlo" charset="0"/>
                <a:ea typeface="Menlo" charset="0"/>
                <a:cs typeface="Menlo" charset="0"/>
                <a:sym typeface="Menlo" charset="0"/>
              </a:rPr>
              <a:t>;</a:t>
            </a:r>
          </a:p>
          <a:p>
            <a:pPr algn="l"/>
            <a:r>
              <a:rPr lang="en-US" altLang="en-US" sz="1125" dirty="0">
                <a:solidFill>
                  <a:srgbClr val="000000"/>
                </a:solidFill>
                <a:latin typeface="Menlo" charset="0"/>
                <a:ea typeface="Menlo" charset="0"/>
                <a:cs typeface="Menlo" charset="0"/>
                <a:sym typeface="Menlo" charset="0"/>
              </a:rPr>
              <a:t>        }</a:t>
            </a:r>
          </a:p>
          <a:p>
            <a:pPr algn="l"/>
            <a:r>
              <a:rPr lang="en-US" altLang="en-US" sz="1125" dirty="0">
                <a:solidFill>
                  <a:srgbClr val="000000"/>
                </a:solidFill>
                <a:latin typeface="Menlo" charset="0"/>
                <a:ea typeface="Menlo" charset="0"/>
                <a:cs typeface="Menlo" charset="0"/>
                <a:sym typeface="Menlo" charset="0"/>
              </a:rPr>
              <a:t>}</a:t>
            </a:r>
          </a:p>
        </p:txBody>
      </p:sp>
      <p:sp>
        <p:nvSpPr>
          <p:cNvPr id="10" name="AutoShape 4" descr="texture4.jpeg"/>
          <p:cNvSpPr>
            <a:spLocks/>
          </p:cNvSpPr>
          <p:nvPr/>
        </p:nvSpPr>
        <p:spPr bwMode="auto">
          <a:xfrm>
            <a:off x="6287168" y="1595696"/>
            <a:ext cx="1543978" cy="5812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124" y="0"/>
                </a:moveTo>
                <a:cubicBezTo>
                  <a:pt x="2901" y="0"/>
                  <a:pt x="2720" y="522"/>
                  <a:pt x="2720" y="1166"/>
                </a:cubicBezTo>
                <a:lnTo>
                  <a:pt x="2720" y="9025"/>
                </a:lnTo>
                <a:lnTo>
                  <a:pt x="0" y="21600"/>
                </a:lnTo>
                <a:lnTo>
                  <a:pt x="4046" y="13064"/>
                </a:lnTo>
                <a:lnTo>
                  <a:pt x="21196" y="13064"/>
                </a:lnTo>
                <a:cubicBezTo>
                  <a:pt x="21419" y="13064"/>
                  <a:pt x="21600" y="12541"/>
                  <a:pt x="21600" y="11897"/>
                </a:cubicBezTo>
                <a:lnTo>
                  <a:pt x="21600" y="1166"/>
                </a:lnTo>
                <a:cubicBezTo>
                  <a:pt x="21600" y="522"/>
                  <a:pt x="21419" y="0"/>
                  <a:pt x="21196" y="0"/>
                </a:cubicBezTo>
                <a:lnTo>
                  <a:pt x="3124" y="0"/>
                </a:lnTo>
                <a:close/>
              </a:path>
            </a:pathLst>
          </a:custGeom>
          <a:blipFill dpi="0" rotWithShape="0">
            <a:blip r:embed="rId3"/>
            <a:srcRect/>
            <a:tile tx="0" ty="0" sx="100000" sy="100000" flip="none" algn="tl"/>
          </a:blip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t"/>
          <a:lstStyle>
            <a:defPPr>
              <a:defRPr lang="en-US"/>
            </a:defPPr>
            <a:lvl1pPr algn="ctr" defTabSz="584200" rtl="0" fontAlgn="base" hangingPunct="0">
              <a:spcBef>
                <a:spcPct val="0"/>
              </a:spcBef>
              <a:spcAft>
                <a:spcPct val="0"/>
              </a:spcAft>
              <a:defRPr sz="3600" kern="1200">
                <a:solidFill>
                  <a:srgbClr val="FFFFFF"/>
                </a:solidFill>
                <a:latin typeface="Helvetica Light" charset="0"/>
                <a:ea typeface="Helvetica Light" charset="0"/>
                <a:cs typeface="Helvetica Light" charset="0"/>
                <a:sym typeface="Helvetica Light" charset="0"/>
              </a:defRPr>
            </a:lvl1pPr>
            <a:lvl2pPr indent="228600" algn="ctr" defTabSz="584200" rtl="0" fontAlgn="base" hangingPunct="0">
              <a:spcBef>
                <a:spcPct val="0"/>
              </a:spcBef>
              <a:spcAft>
                <a:spcPct val="0"/>
              </a:spcAft>
              <a:defRPr sz="3600" kern="1200">
                <a:solidFill>
                  <a:srgbClr val="FFFFFF"/>
                </a:solidFill>
                <a:latin typeface="Helvetica Light" charset="0"/>
                <a:ea typeface="Helvetica Light" charset="0"/>
                <a:cs typeface="Helvetica Light" charset="0"/>
                <a:sym typeface="Helvetica Light" charset="0"/>
              </a:defRPr>
            </a:lvl2pPr>
            <a:lvl3pPr indent="457200" algn="ctr" defTabSz="584200" rtl="0" fontAlgn="base" hangingPunct="0">
              <a:spcBef>
                <a:spcPct val="0"/>
              </a:spcBef>
              <a:spcAft>
                <a:spcPct val="0"/>
              </a:spcAft>
              <a:defRPr sz="3600" kern="1200">
                <a:solidFill>
                  <a:srgbClr val="FFFFFF"/>
                </a:solidFill>
                <a:latin typeface="Helvetica Light" charset="0"/>
                <a:ea typeface="Helvetica Light" charset="0"/>
                <a:cs typeface="Helvetica Light" charset="0"/>
                <a:sym typeface="Helvetica Light" charset="0"/>
              </a:defRPr>
            </a:lvl3pPr>
            <a:lvl4pPr indent="685800" algn="ctr" defTabSz="584200" rtl="0" fontAlgn="base" hangingPunct="0">
              <a:spcBef>
                <a:spcPct val="0"/>
              </a:spcBef>
              <a:spcAft>
                <a:spcPct val="0"/>
              </a:spcAft>
              <a:defRPr sz="3600" kern="1200">
                <a:solidFill>
                  <a:srgbClr val="FFFFFF"/>
                </a:solidFill>
                <a:latin typeface="Helvetica Light" charset="0"/>
                <a:ea typeface="Helvetica Light" charset="0"/>
                <a:cs typeface="Helvetica Light" charset="0"/>
                <a:sym typeface="Helvetica Light" charset="0"/>
              </a:defRPr>
            </a:lvl4pPr>
            <a:lvl5pPr indent="914400" algn="ctr" defTabSz="584200" rtl="0" fontAlgn="base" hangingPunct="0">
              <a:spcBef>
                <a:spcPct val="0"/>
              </a:spcBef>
              <a:spcAft>
                <a:spcPct val="0"/>
              </a:spcAft>
              <a:defRPr sz="3600" kern="1200">
                <a:solidFill>
                  <a:srgbClr val="FFFFFF"/>
                </a:solidFill>
                <a:latin typeface="Helvetica Light" charset="0"/>
                <a:ea typeface="Helvetica Light" charset="0"/>
                <a:cs typeface="Helvetica Light" charset="0"/>
                <a:sym typeface="Helvetica Light" charset="0"/>
              </a:defRPr>
            </a:lvl5pPr>
            <a:lvl6pPr marL="2286000" algn="l" defTabSz="914400" rtl="0" eaLnBrk="1" latinLnBrk="0" hangingPunct="1">
              <a:defRPr sz="3600" kern="1200">
                <a:solidFill>
                  <a:srgbClr val="FFFFFF"/>
                </a:solidFill>
                <a:latin typeface="Helvetica Light" charset="0"/>
                <a:ea typeface="Helvetica Light" charset="0"/>
                <a:cs typeface="Helvetica Light" charset="0"/>
                <a:sym typeface="Helvetica Light" charset="0"/>
              </a:defRPr>
            </a:lvl6pPr>
            <a:lvl7pPr marL="2743200" algn="l" defTabSz="914400" rtl="0" eaLnBrk="1" latinLnBrk="0" hangingPunct="1">
              <a:defRPr sz="3600" kern="1200">
                <a:solidFill>
                  <a:srgbClr val="FFFFFF"/>
                </a:solidFill>
                <a:latin typeface="Helvetica Light" charset="0"/>
                <a:ea typeface="Helvetica Light" charset="0"/>
                <a:cs typeface="Helvetica Light" charset="0"/>
                <a:sym typeface="Helvetica Light" charset="0"/>
              </a:defRPr>
            </a:lvl7pPr>
            <a:lvl8pPr marL="3200400" algn="l" defTabSz="914400" rtl="0" eaLnBrk="1" latinLnBrk="0" hangingPunct="1">
              <a:defRPr sz="3600" kern="1200">
                <a:solidFill>
                  <a:srgbClr val="FFFFFF"/>
                </a:solidFill>
                <a:latin typeface="Helvetica Light" charset="0"/>
                <a:ea typeface="Helvetica Light" charset="0"/>
                <a:cs typeface="Helvetica Light" charset="0"/>
                <a:sym typeface="Helvetica Light" charset="0"/>
              </a:defRPr>
            </a:lvl8pPr>
            <a:lvl9pPr marL="3657600" algn="l" defTabSz="914400" rtl="0" eaLnBrk="1" latinLnBrk="0" hangingPunct="1">
              <a:defRPr sz="3600" kern="1200">
                <a:solidFill>
                  <a:srgbClr val="FFFFFF"/>
                </a:solidFill>
                <a:latin typeface="Helvetica Light" charset="0"/>
                <a:ea typeface="Helvetica Light" charset="0"/>
                <a:cs typeface="Helvetica Light" charset="0"/>
                <a:sym typeface="Helvetica Light" charset="0"/>
              </a:defRPr>
            </a:lvl9pPr>
          </a:lstStyle>
          <a:p>
            <a:pPr defTabSz="438150">
              <a:buClrTx/>
              <a:defRPr/>
            </a:pPr>
            <a:r>
              <a:rPr lang="en-US" altLang="en-US" sz="1950" dirty="0"/>
              <a:t>Registers</a:t>
            </a:r>
          </a:p>
        </p:txBody>
      </p:sp>
    </p:spTree>
    <p:extLst>
      <p:ext uri="{BB962C8B-B14F-4D97-AF65-F5344CB8AC3E}">
        <p14:creationId xmlns:p14="http://schemas.microsoft.com/office/powerpoint/2010/main" val="15836315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Registers</a:t>
            </a:r>
          </a:p>
          <a:p>
            <a:pPr lvl="1"/>
            <a:r>
              <a:rPr lang="en-US" dirty="0"/>
              <a:t>Remember: Register File size is 64 K entries</a:t>
            </a:r>
          </a:p>
          <a:p>
            <a:pPr lvl="1"/>
            <a:r>
              <a:rPr lang="en-US" dirty="0"/>
              <a:t>Registers are private for each thread.</a:t>
            </a:r>
          </a:p>
          <a:p>
            <a:pPr lvl="1"/>
            <a:r>
              <a:rPr lang="en-US" dirty="0"/>
              <a:t>Kepler supports a maximum of 255 registers per thread.</a:t>
            </a:r>
          </a:p>
          <a:p>
            <a:pPr lvl="1"/>
            <a:r>
              <a:rPr lang="en-US" dirty="0"/>
              <a:t>Example:</a:t>
            </a:r>
          </a:p>
          <a:p>
            <a:pPr lvl="1"/>
            <a:endParaRPr lang="en-US" dirty="0"/>
          </a:p>
        </p:txBody>
      </p:sp>
      <p:sp>
        <p:nvSpPr>
          <p:cNvPr id="7" name="Content Placeholder 4"/>
          <p:cNvSpPr txBox="1">
            <a:spLocks/>
          </p:cNvSpPr>
          <p:nvPr/>
        </p:nvSpPr>
        <p:spPr bwMode="auto">
          <a:xfrm>
            <a:off x="2119641" y="2935286"/>
            <a:ext cx="5264154" cy="1046440"/>
          </a:xfrm>
          <a:prstGeom prst="rect">
            <a:avLst/>
          </a:prstGeom>
          <a:solidFill>
            <a:schemeClr val="bg1"/>
          </a:solidFill>
          <a:ln>
            <a:noFill/>
          </a:ln>
          <a:effectLst/>
          <a:extLst/>
        </p:spPr>
        <p:txBody>
          <a:bodyPr vert="horz" wrap="square" lIns="38100" tIns="38100" rIns="38100" bIns="38100" rtlCol="0" anchor="ctr">
            <a:spAutoFit/>
          </a:bodyPr>
          <a:lstStyle>
            <a:defPPr>
              <a:defRPr lang="en-US"/>
            </a:defPPr>
            <a:lvl1pPr marL="0" indent="0" algn="ctr" defTabSz="584200" rtl="0" eaLnBrk="1" fontAlgn="base" latinLnBrk="0" hangingPunct="0">
              <a:lnSpc>
                <a:spcPct val="100000"/>
              </a:lnSpc>
              <a:spcBef>
                <a:spcPct val="0"/>
              </a:spcBef>
              <a:spcAft>
                <a:spcPct val="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1pPr>
            <a:lvl2pPr marL="457200" indent="228600" algn="ctr" defTabSz="584200" rtl="0" eaLnBrk="1" fontAlgn="base" latinLnBrk="0" hangingPunct="0">
              <a:lnSpc>
                <a:spcPct val="90000"/>
              </a:lnSpc>
              <a:spcBef>
                <a:spcPct val="0"/>
              </a:spcBef>
              <a:spcAft>
                <a:spcPct val="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2pPr>
            <a:lvl3pPr marL="914400" indent="457200" algn="ctr" defTabSz="584200" rtl="0" eaLnBrk="1" fontAlgn="base" latinLnBrk="0" hangingPunct="0">
              <a:lnSpc>
                <a:spcPct val="90000"/>
              </a:lnSpc>
              <a:spcBef>
                <a:spcPct val="0"/>
              </a:spcBef>
              <a:spcAft>
                <a:spcPct val="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3pPr>
            <a:lvl4pPr marL="1371600" indent="685800" algn="ctr" defTabSz="584200" rtl="0" eaLnBrk="1" fontAlgn="base" latinLnBrk="0" hangingPunct="0">
              <a:lnSpc>
                <a:spcPct val="90000"/>
              </a:lnSpc>
              <a:spcBef>
                <a:spcPct val="0"/>
              </a:spcBef>
              <a:spcAft>
                <a:spcPct val="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4pPr>
            <a:lvl5pPr marL="1828800" indent="914400" algn="ctr" defTabSz="584200" rtl="0" eaLnBrk="1" fontAlgn="base" latinLnBrk="0" hangingPunct="0">
              <a:lnSpc>
                <a:spcPct val="90000"/>
              </a:lnSpc>
              <a:spcBef>
                <a:spcPct val="0"/>
              </a:spcBef>
              <a:spcAft>
                <a:spcPct val="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5pPr>
            <a:lvl6pPr marL="22860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6pPr>
            <a:lvl7pPr marL="27432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7pPr>
            <a:lvl8pPr marL="32004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8pPr>
            <a:lvl9pPr marL="36576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9pPr>
          </a:lstStyle>
          <a:p>
            <a:pPr algn="l"/>
            <a:r>
              <a:rPr lang="en-US" altLang="en-US" sz="1050" dirty="0" err="1">
                <a:solidFill>
                  <a:schemeClr val="tx1"/>
                </a:solidFill>
                <a:latin typeface="Courier New" panose="02070309020205020404" pitchFamily="49" charset="0"/>
                <a:cs typeface="Courier New" panose="02070309020205020404" pitchFamily="49" charset="0"/>
              </a:rPr>
              <a:t>nvcc</a:t>
            </a:r>
            <a:r>
              <a:rPr lang="en-US" altLang="en-US" sz="1050" dirty="0">
                <a:solidFill>
                  <a:schemeClr val="tx1"/>
                </a:solidFill>
                <a:latin typeface="Courier New" panose="02070309020205020404" pitchFamily="49" charset="0"/>
                <a:cs typeface="Courier New" panose="02070309020205020404" pitchFamily="49" charset="0"/>
              </a:rPr>
              <a:t> -</a:t>
            </a:r>
            <a:r>
              <a:rPr lang="en-US" altLang="en-US" sz="1050" dirty="0" err="1">
                <a:solidFill>
                  <a:schemeClr val="tx1"/>
                </a:solidFill>
                <a:latin typeface="Courier New" panose="02070309020205020404" pitchFamily="49" charset="0"/>
                <a:cs typeface="Courier New" panose="02070309020205020404" pitchFamily="49" charset="0"/>
              </a:rPr>
              <a:t>Xptxas</a:t>
            </a:r>
            <a:r>
              <a:rPr lang="en-US" altLang="en-US" sz="1050" dirty="0">
                <a:solidFill>
                  <a:schemeClr val="tx1"/>
                </a:solidFill>
                <a:latin typeface="Courier New" panose="02070309020205020404" pitchFamily="49" charset="0"/>
                <a:cs typeface="Courier New" panose="02070309020205020404" pitchFamily="49" charset="0"/>
              </a:rPr>
              <a:t> -v,-</a:t>
            </a:r>
            <a:r>
              <a:rPr lang="en-US" altLang="en-US" sz="1050" dirty="0" err="1">
                <a:solidFill>
                  <a:schemeClr val="tx1"/>
                </a:solidFill>
                <a:latin typeface="Courier New" panose="02070309020205020404" pitchFamily="49" charset="0"/>
                <a:cs typeface="Courier New" panose="02070309020205020404" pitchFamily="49" charset="0"/>
              </a:rPr>
              <a:t>abi</a:t>
            </a:r>
            <a:r>
              <a:rPr lang="en-US" altLang="en-US" sz="1050" dirty="0">
                <a:solidFill>
                  <a:schemeClr val="tx1"/>
                </a:solidFill>
                <a:latin typeface="Courier New" panose="02070309020205020404" pitchFamily="49" charset="0"/>
                <a:cs typeface="Courier New" panose="02070309020205020404" pitchFamily="49" charset="0"/>
              </a:rPr>
              <a:t>=no matrixMul.cu -o </a:t>
            </a:r>
            <a:r>
              <a:rPr lang="en-US" altLang="en-US" sz="1050" dirty="0" err="1">
                <a:solidFill>
                  <a:schemeClr val="tx1"/>
                </a:solidFill>
                <a:latin typeface="Courier New" panose="02070309020205020404" pitchFamily="49" charset="0"/>
                <a:cs typeface="Courier New" panose="02070309020205020404" pitchFamily="49" charset="0"/>
              </a:rPr>
              <a:t>matrixMul</a:t>
            </a:r>
            <a:endParaRPr lang="en-US" altLang="en-US" sz="1050" dirty="0">
              <a:solidFill>
                <a:schemeClr val="tx1"/>
              </a:solidFill>
              <a:latin typeface="Courier New" panose="02070309020205020404" pitchFamily="49" charset="0"/>
              <a:cs typeface="Courier New" panose="02070309020205020404" pitchFamily="49" charset="0"/>
            </a:endParaRPr>
          </a:p>
          <a:p>
            <a:pPr algn="l"/>
            <a:r>
              <a:rPr lang="en-US" altLang="en-US" sz="1050" dirty="0" err="1">
                <a:solidFill>
                  <a:schemeClr val="tx1"/>
                </a:solidFill>
                <a:latin typeface="Courier New" panose="02070309020205020404" pitchFamily="49" charset="0"/>
                <a:cs typeface="Courier New" panose="02070309020205020404" pitchFamily="49" charset="0"/>
              </a:rPr>
              <a:t>ptxas</a:t>
            </a:r>
            <a:r>
              <a:rPr lang="en-US" altLang="en-US" sz="1050" dirty="0">
                <a:solidFill>
                  <a:schemeClr val="tx1"/>
                </a:solidFill>
                <a:latin typeface="Courier New" panose="02070309020205020404" pitchFamily="49" charset="0"/>
                <a:cs typeface="Courier New" panose="02070309020205020404" pitchFamily="49" charset="0"/>
              </a:rPr>
              <a:t> warning : 'option -</a:t>
            </a:r>
            <a:r>
              <a:rPr lang="en-US" altLang="en-US" sz="1050" dirty="0" err="1">
                <a:solidFill>
                  <a:schemeClr val="tx1"/>
                </a:solidFill>
                <a:latin typeface="Courier New" panose="02070309020205020404" pitchFamily="49" charset="0"/>
                <a:cs typeface="Courier New" panose="02070309020205020404" pitchFamily="49" charset="0"/>
              </a:rPr>
              <a:t>abi</a:t>
            </a:r>
            <a:r>
              <a:rPr lang="en-US" altLang="en-US" sz="1050" dirty="0">
                <a:solidFill>
                  <a:schemeClr val="tx1"/>
                </a:solidFill>
                <a:latin typeface="Courier New" panose="02070309020205020404" pitchFamily="49" charset="0"/>
                <a:cs typeface="Courier New" panose="02070309020205020404" pitchFamily="49" charset="0"/>
              </a:rPr>
              <a:t>=no' might get deprecated in future</a:t>
            </a:r>
          </a:p>
          <a:p>
            <a:pPr algn="l"/>
            <a:r>
              <a:rPr lang="en-US" altLang="en-US" sz="1050" dirty="0" err="1">
                <a:solidFill>
                  <a:schemeClr val="tx1"/>
                </a:solidFill>
                <a:latin typeface="Courier New" panose="02070309020205020404" pitchFamily="49" charset="0"/>
                <a:cs typeface="Courier New" panose="02070309020205020404" pitchFamily="49" charset="0"/>
              </a:rPr>
              <a:t>ptxas</a:t>
            </a:r>
            <a:r>
              <a:rPr lang="en-US" altLang="en-US" sz="1050" dirty="0">
                <a:solidFill>
                  <a:schemeClr val="tx1"/>
                </a:solidFill>
                <a:latin typeface="Courier New" panose="02070309020205020404" pitchFamily="49" charset="0"/>
                <a:cs typeface="Courier New" panose="02070309020205020404" pitchFamily="49" charset="0"/>
              </a:rPr>
              <a:t> info    : 0 bytes </a:t>
            </a:r>
            <a:r>
              <a:rPr lang="en-US" altLang="en-US" sz="1050" dirty="0" err="1">
                <a:solidFill>
                  <a:schemeClr val="tx1"/>
                </a:solidFill>
                <a:latin typeface="Courier New" panose="02070309020205020404" pitchFamily="49" charset="0"/>
                <a:cs typeface="Courier New" panose="02070309020205020404" pitchFamily="49" charset="0"/>
              </a:rPr>
              <a:t>gmem</a:t>
            </a:r>
            <a:endParaRPr lang="en-US" altLang="en-US" sz="1050" dirty="0">
              <a:solidFill>
                <a:schemeClr val="tx1"/>
              </a:solidFill>
              <a:latin typeface="Courier New" panose="02070309020205020404" pitchFamily="49" charset="0"/>
              <a:cs typeface="Courier New" panose="02070309020205020404" pitchFamily="49" charset="0"/>
            </a:endParaRPr>
          </a:p>
          <a:p>
            <a:pPr algn="l"/>
            <a:r>
              <a:rPr lang="en-US" altLang="en-US" sz="1050" dirty="0" err="1">
                <a:solidFill>
                  <a:schemeClr val="tx1"/>
                </a:solidFill>
                <a:latin typeface="Courier New" panose="02070309020205020404" pitchFamily="49" charset="0"/>
                <a:cs typeface="Courier New" panose="02070309020205020404" pitchFamily="49" charset="0"/>
              </a:rPr>
              <a:t>ptxas</a:t>
            </a:r>
            <a:r>
              <a:rPr lang="en-US" altLang="en-US" sz="1050" dirty="0">
                <a:solidFill>
                  <a:schemeClr val="tx1"/>
                </a:solidFill>
                <a:latin typeface="Courier New" panose="02070309020205020404" pitchFamily="49" charset="0"/>
                <a:cs typeface="Courier New" panose="02070309020205020404" pitchFamily="49" charset="0"/>
              </a:rPr>
              <a:t> info    : Compiling entry function '_Z15matrixMulKernelPfS_S_iii' for 'sm_20'</a:t>
            </a:r>
          </a:p>
          <a:p>
            <a:pPr algn="l"/>
            <a:r>
              <a:rPr lang="en-US" altLang="en-US" sz="1050" dirty="0" err="1">
                <a:solidFill>
                  <a:schemeClr val="tx1"/>
                </a:solidFill>
                <a:latin typeface="Courier New" panose="02070309020205020404" pitchFamily="49" charset="0"/>
                <a:cs typeface="Courier New" panose="02070309020205020404" pitchFamily="49" charset="0"/>
              </a:rPr>
              <a:t>ptxas</a:t>
            </a:r>
            <a:r>
              <a:rPr lang="en-US" altLang="en-US" sz="1050" dirty="0">
                <a:solidFill>
                  <a:schemeClr val="tx1"/>
                </a:solidFill>
                <a:latin typeface="Courier New" panose="02070309020205020404" pitchFamily="49" charset="0"/>
                <a:cs typeface="Courier New" panose="02070309020205020404" pitchFamily="49" charset="0"/>
              </a:rPr>
              <a:t> info    : Used 14 registers, 68 bytes </a:t>
            </a:r>
            <a:r>
              <a:rPr lang="en-US" altLang="en-US" sz="1050" dirty="0" err="1">
                <a:solidFill>
                  <a:schemeClr val="tx1"/>
                </a:solidFill>
                <a:latin typeface="Courier New" panose="02070309020205020404" pitchFamily="49" charset="0"/>
                <a:cs typeface="Courier New" panose="02070309020205020404" pitchFamily="49" charset="0"/>
              </a:rPr>
              <a:t>cmem</a:t>
            </a:r>
            <a:r>
              <a:rPr lang="en-US" altLang="en-US" sz="1050" dirty="0">
                <a:solidFill>
                  <a:schemeClr val="tx1"/>
                </a:solidFill>
                <a:latin typeface="Courier New" panose="02070309020205020404" pitchFamily="49" charset="0"/>
                <a:cs typeface="Courier New" panose="02070309020205020404" pitchFamily="49" charset="0"/>
              </a:rPr>
              <a:t>[0]</a:t>
            </a:r>
          </a:p>
        </p:txBody>
      </p:sp>
      <p:sp>
        <p:nvSpPr>
          <p:cNvPr id="8" name="Rectangle 1"/>
          <p:cNvSpPr>
            <a:spLocks noChangeArrowheads="1"/>
          </p:cNvSpPr>
          <p:nvPr/>
        </p:nvSpPr>
        <p:spPr bwMode="auto">
          <a:xfrm>
            <a:off x="5790820" y="4163776"/>
            <a:ext cx="3039938" cy="623248"/>
          </a:xfrm>
          <a:prstGeom prst="rect">
            <a:avLst/>
          </a:prstGeom>
          <a:noFill/>
          <a:ln>
            <a:noFill/>
          </a:ln>
          <a:effec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buClrTx/>
              <a:defRPr/>
            </a:pPr>
            <a:r>
              <a:rPr lang="en-US" altLang="en-US" sz="1200" kern="1200" dirty="0">
                <a:ea typeface="+mn-ea"/>
                <a:cs typeface="Arial" panose="020B0604020202020204" pitchFamily="34" charset="0"/>
              </a:rPr>
              <a:t>Note: Parallel Thread Execution (</a:t>
            </a:r>
            <a:r>
              <a:rPr lang="en-US" altLang="en-US" sz="1200" b="1" kern="1200" dirty="0">
                <a:ea typeface="+mn-ea"/>
                <a:cs typeface="Arial" panose="020B0604020202020204" pitchFamily="34" charset="0"/>
              </a:rPr>
              <a:t>PTX</a:t>
            </a:r>
            <a:r>
              <a:rPr lang="en-US" altLang="en-US" sz="1200" kern="1200" dirty="0">
                <a:ea typeface="+mn-ea"/>
                <a:cs typeface="Arial" panose="020B0604020202020204" pitchFamily="34" charset="0"/>
              </a:rPr>
              <a:t>) is a pseudo-assembly language used in </a:t>
            </a:r>
            <a:r>
              <a:rPr lang="en-US" altLang="en-US" sz="1200" kern="1200" dirty="0" err="1">
                <a:ea typeface="+mn-ea"/>
                <a:cs typeface="Arial" panose="020B0604020202020204" pitchFamily="34" charset="0"/>
              </a:rPr>
              <a:t>Nvidia's</a:t>
            </a:r>
            <a:r>
              <a:rPr lang="en-US" altLang="en-US" sz="1200" kern="1200" dirty="0">
                <a:ea typeface="+mn-ea"/>
                <a:cs typeface="Arial" panose="020B0604020202020204" pitchFamily="34" charset="0"/>
              </a:rPr>
              <a:t> </a:t>
            </a:r>
            <a:r>
              <a:rPr lang="en-US" altLang="en-US" sz="1200" b="1" kern="1200" dirty="0">
                <a:ea typeface="+mn-ea"/>
                <a:cs typeface="Arial" panose="020B0604020202020204" pitchFamily="34" charset="0"/>
              </a:rPr>
              <a:t>CUDA </a:t>
            </a:r>
            <a:r>
              <a:rPr lang="en-US" altLang="en-US" sz="1200" kern="1200" dirty="0">
                <a:ea typeface="+mn-ea"/>
                <a:cs typeface="Arial" panose="020B0604020202020204" pitchFamily="34" charset="0"/>
              </a:rPr>
              <a:t>programming environment</a:t>
            </a:r>
            <a:r>
              <a:rPr lang="en-US" altLang="en-US" sz="1200" kern="1200" dirty="0">
                <a:ea typeface="+mn-ea"/>
                <a:cs typeface="+mn-cs"/>
              </a:rPr>
              <a:t> </a:t>
            </a:r>
          </a:p>
        </p:txBody>
      </p:sp>
    </p:spTree>
    <p:extLst>
      <p:ext uri="{BB962C8B-B14F-4D97-AF65-F5344CB8AC3E}">
        <p14:creationId xmlns:p14="http://schemas.microsoft.com/office/powerpoint/2010/main" val="42051856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fade">
                                      <p:cBhvr>
                                        <p:cTn id="13" dur="500"/>
                                        <p:tgtEl>
                                          <p:spTgt spid="6">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4" end="4"/>
                                            </p:txEl>
                                          </p:spTgt>
                                        </p:tgtEl>
                                        <p:attrNameLst>
                                          <p:attrName>style.visibility</p:attrName>
                                        </p:attrNameLst>
                                      </p:cBhvr>
                                      <p:to>
                                        <p:strVal val="visible"/>
                                      </p:to>
                                    </p:set>
                                    <p:animEffect transition="in" filter="fade">
                                      <p:cBhvr>
                                        <p:cTn id="16" dur="500"/>
                                        <p:tgtEl>
                                          <p:spTgt spid="6">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Registers</a:t>
            </a:r>
          </a:p>
          <a:p>
            <a:pPr lvl="1"/>
            <a:r>
              <a:rPr lang="en-US" dirty="0"/>
              <a:t>What happens if we exceed register hardware limit?</a:t>
            </a:r>
          </a:p>
          <a:p>
            <a:pPr lvl="2"/>
            <a:r>
              <a:rPr lang="en-US" dirty="0"/>
              <a:t>Spills! </a:t>
            </a:r>
          </a:p>
          <a:p>
            <a:pPr lvl="2"/>
            <a:r>
              <a:rPr lang="en-US" dirty="0"/>
              <a:t>It will significantly impact performance.</a:t>
            </a:r>
          </a:p>
          <a:p>
            <a:pPr lvl="2"/>
            <a:r>
              <a:rPr lang="en-US" dirty="0"/>
              <a:t>It will spill to local memory.</a:t>
            </a:r>
          </a:p>
        </p:txBody>
      </p:sp>
      <p:pic>
        <p:nvPicPr>
          <p:cNvPr id="9" name="Picture 2" descr="Image result for register file kepl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7985" y="2028145"/>
            <a:ext cx="1742303" cy="2967905"/>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rot="8838282">
            <a:off x="8152683" y="2388238"/>
            <a:ext cx="554855" cy="172684"/>
          </a:xfrm>
          <a:prstGeom prst="rightArrow">
            <a:avLst>
              <a:gd name="adj1" fmla="val 50000"/>
              <a:gd name="adj2" fmla="val 83004"/>
            </a:avLst>
          </a:prstGeom>
          <a:solidFill>
            <a:srgbClr val="FF0000"/>
          </a:solidFill>
          <a:ln/>
        </p:spPr>
        <p:style>
          <a:lnRef idx="1">
            <a:schemeClr val="accent4"/>
          </a:lnRef>
          <a:fillRef idx="3">
            <a:schemeClr val="accent4"/>
          </a:fillRef>
          <a:effectRef idx="2">
            <a:schemeClr val="accent4"/>
          </a:effectRef>
          <a:fontRef idx="minor">
            <a:schemeClr val="lt1"/>
          </a:fontRef>
        </p:style>
        <p:txBody>
          <a:bodyPr rtlCol="0" anchor="ctr"/>
          <a:lstStyle/>
          <a:p>
            <a:pPr algn="ctr" defTabSz="342900">
              <a:buClrTx/>
              <a:defRPr/>
            </a:pPr>
            <a:endParaRPr lang="en-US" sz="1350" kern="1200">
              <a:solidFill>
                <a:srgbClr val="FFFFFF"/>
              </a:solidFill>
              <a:latin typeface="Century Schoolbook" panose="02040604050505020304"/>
            </a:endParaRPr>
          </a:p>
        </p:txBody>
      </p:sp>
      <p:sp>
        <p:nvSpPr>
          <p:cNvPr id="2" name="TextBox 1"/>
          <p:cNvSpPr txBox="1"/>
          <p:nvPr/>
        </p:nvSpPr>
        <p:spPr>
          <a:xfrm>
            <a:off x="2144628" y="3258181"/>
            <a:ext cx="4176143" cy="507831"/>
          </a:xfrm>
          <a:prstGeom prst="rect">
            <a:avLst/>
          </a:prstGeom>
          <a:noFill/>
        </p:spPr>
        <p:txBody>
          <a:bodyPr wrap="none" rtlCol="0">
            <a:spAutoFit/>
          </a:bodyPr>
          <a:lstStyle/>
          <a:p>
            <a:r>
              <a:rPr lang="es-CR" sz="2700" dirty="0" err="1">
                <a:latin typeface="Raleway Light" panose="020B0604020202020204" charset="0"/>
              </a:rPr>
              <a:t>Where</a:t>
            </a:r>
            <a:r>
              <a:rPr lang="es-CR" sz="2700" dirty="0">
                <a:latin typeface="Raleway Light" panose="020B0604020202020204" charset="0"/>
              </a:rPr>
              <a:t> </a:t>
            </a:r>
            <a:r>
              <a:rPr lang="es-CR" sz="2700" dirty="0" err="1">
                <a:latin typeface="Raleway Light" panose="020B0604020202020204" charset="0"/>
              </a:rPr>
              <a:t>is</a:t>
            </a:r>
            <a:r>
              <a:rPr lang="es-CR" sz="2700" dirty="0">
                <a:latin typeface="Raleway Light" panose="020B0604020202020204" charset="0"/>
              </a:rPr>
              <a:t> Local </a:t>
            </a:r>
            <a:r>
              <a:rPr lang="es-CR" sz="2700" dirty="0" err="1">
                <a:latin typeface="Raleway Light" panose="020B0604020202020204" charset="0"/>
              </a:rPr>
              <a:t>Memory</a:t>
            </a:r>
            <a:r>
              <a:rPr lang="en-US" sz="2700" dirty="0">
                <a:latin typeface="Raleway Light" panose="020B0604020202020204" charset="0"/>
              </a:rPr>
              <a:t>?</a:t>
            </a:r>
          </a:p>
        </p:txBody>
      </p:sp>
      <p:sp>
        <p:nvSpPr>
          <p:cNvPr id="15" name="TextBox 14"/>
          <p:cNvSpPr txBox="1"/>
          <p:nvPr/>
        </p:nvSpPr>
        <p:spPr>
          <a:xfrm>
            <a:off x="2981788" y="3999097"/>
            <a:ext cx="3990195" cy="553998"/>
          </a:xfrm>
          <a:prstGeom prst="rect">
            <a:avLst/>
          </a:prstGeom>
          <a:noFill/>
        </p:spPr>
        <p:txBody>
          <a:bodyPr wrap="none" rtlCol="0">
            <a:spAutoFit/>
          </a:bodyPr>
          <a:lstStyle/>
          <a:p>
            <a:r>
              <a:rPr lang="en-US" sz="3000" dirty="0">
                <a:latin typeface="Raleway Light" panose="020B0604020202020204" charset="0"/>
              </a:rPr>
              <a:t>In DEVICE MEMORY!</a:t>
            </a:r>
          </a:p>
        </p:txBody>
      </p:sp>
    </p:spTree>
    <p:extLst>
      <p:ext uri="{BB962C8B-B14F-4D97-AF65-F5344CB8AC3E}">
        <p14:creationId xmlns:p14="http://schemas.microsoft.com/office/powerpoint/2010/main" val="20317269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descr="Screen Shot 2016-02-08 at 10.15.58 PM.png">
            <a:extLst>
              <a:ext uri="{FF2B5EF4-FFF2-40B4-BE49-F238E27FC236}">
                <a16:creationId xmlns:a16="http://schemas.microsoft.com/office/drawing/2014/main" id="{3A233591-6CAF-4AE5-BB62-79C9D9290A3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5769673" y="1598655"/>
            <a:ext cx="2928443" cy="3208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a:xfrm>
            <a:off x="-125" y="1352327"/>
            <a:ext cx="5436284" cy="3123073"/>
          </a:xfrm>
        </p:spPr>
        <p:txBody>
          <a:bodyPr/>
          <a:lstStyle/>
          <a:p>
            <a:r>
              <a:rPr lang="en-US" sz="1400" dirty="0"/>
              <a:t>Local Memory</a:t>
            </a:r>
          </a:p>
          <a:p>
            <a:pPr lvl="1">
              <a:lnSpc>
                <a:spcPct val="100000"/>
              </a:lnSpc>
            </a:pPr>
            <a:r>
              <a:rPr lang="en-US" sz="1400" dirty="0"/>
              <a:t>Variables that cannot fit on the registers space go to Local Memory</a:t>
            </a:r>
          </a:p>
          <a:p>
            <a:pPr lvl="2">
              <a:lnSpc>
                <a:spcPct val="100000"/>
              </a:lnSpc>
            </a:pPr>
            <a:r>
              <a:rPr lang="en-US" sz="1400" dirty="0"/>
              <a:t>Local array that indexes cannot be defined in compilation time</a:t>
            </a:r>
          </a:p>
          <a:p>
            <a:pPr lvl="2">
              <a:lnSpc>
                <a:spcPct val="100000"/>
              </a:lnSpc>
            </a:pPr>
            <a:r>
              <a:rPr lang="en-US" sz="1400" dirty="0"/>
              <a:t>Large local array that consumes too much register space</a:t>
            </a:r>
          </a:p>
          <a:p>
            <a:pPr lvl="2">
              <a:lnSpc>
                <a:spcPct val="100000"/>
              </a:lnSpc>
            </a:pPr>
            <a:r>
              <a:rPr lang="en-US" sz="1400" dirty="0"/>
              <a:t>Any variable that doesn’t fit in the register limit</a:t>
            </a:r>
          </a:p>
          <a:p>
            <a:pPr lvl="1">
              <a:lnSpc>
                <a:spcPct val="100000"/>
              </a:lnSpc>
            </a:pPr>
            <a:r>
              <a:rPr lang="en-US" sz="1400" dirty="0"/>
              <a:t>Remember, Local memory is actually stored in DEVICE MEMORY!</a:t>
            </a:r>
          </a:p>
          <a:p>
            <a:pPr lvl="1">
              <a:lnSpc>
                <a:spcPct val="100000"/>
              </a:lnSpc>
            </a:pPr>
            <a:r>
              <a:rPr lang="en-US" sz="1400" dirty="0"/>
              <a:t>The reads to Local Memory are as slow as Global Memory… kind of…</a:t>
            </a:r>
          </a:p>
          <a:p>
            <a:pPr lvl="1">
              <a:lnSpc>
                <a:spcPct val="100000"/>
              </a:lnSpc>
            </a:pPr>
            <a:r>
              <a:rPr lang="en-US" sz="1400" dirty="0"/>
              <a:t>In the Kepler Architecture, LM reads are cached in L1 cache, GM reads aren’t (by default)</a:t>
            </a:r>
          </a:p>
          <a:p>
            <a:pPr lvl="1">
              <a:lnSpc>
                <a:spcPct val="100000"/>
              </a:lnSpc>
            </a:pPr>
            <a:endParaRPr lang="en-US" sz="1400" dirty="0"/>
          </a:p>
        </p:txBody>
      </p:sp>
      <p:sp>
        <p:nvSpPr>
          <p:cNvPr id="12" name="Rectangle 11"/>
          <p:cNvSpPr/>
          <p:nvPr/>
        </p:nvSpPr>
        <p:spPr>
          <a:xfrm>
            <a:off x="6285554" y="3288259"/>
            <a:ext cx="1707724" cy="40623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srgbClr val="FFFFFF"/>
              </a:solidFill>
              <a:latin typeface="Century Schoolbook" panose="02040604050505020304"/>
            </a:endParaRPr>
          </a:p>
        </p:txBody>
      </p:sp>
    </p:spTree>
    <p:extLst>
      <p:ext uri="{BB962C8B-B14F-4D97-AF65-F5344CB8AC3E}">
        <p14:creationId xmlns:p14="http://schemas.microsoft.com/office/powerpoint/2010/main" val="18122741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500"/>
                                        <p:tgtEl>
                                          <p:spTgt spid="6">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500"/>
                                        <p:tgtEl>
                                          <p:spTgt spid="6">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5" descr="Screen Shot 2016-02-08 at 10.15.58 PM.png">
            <a:extLst>
              <a:ext uri="{FF2B5EF4-FFF2-40B4-BE49-F238E27FC236}">
                <a16:creationId xmlns:a16="http://schemas.microsoft.com/office/drawing/2014/main" id="{635648B4-7552-4275-BAED-30EE8C2E0E3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5769673" y="1598655"/>
            <a:ext cx="2928443" cy="3208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a:xfrm>
            <a:off x="-125" y="1352327"/>
            <a:ext cx="5426236" cy="3123073"/>
          </a:xfrm>
        </p:spPr>
        <p:txBody>
          <a:bodyPr/>
          <a:lstStyle/>
          <a:p>
            <a:r>
              <a:rPr lang="en-US" dirty="0"/>
              <a:t>Shared Memory</a:t>
            </a:r>
          </a:p>
          <a:p>
            <a:pPr lvl="1">
              <a:lnSpc>
                <a:spcPct val="100000"/>
              </a:lnSpc>
            </a:pPr>
            <a:r>
              <a:rPr lang="en-US" dirty="0"/>
              <a:t>It is on-chip, therefore:</a:t>
            </a:r>
          </a:p>
          <a:p>
            <a:pPr lvl="2">
              <a:lnSpc>
                <a:spcPct val="100000"/>
              </a:lnSpc>
            </a:pPr>
            <a:r>
              <a:rPr lang="en-US" dirty="0"/>
              <a:t>It has a much higher bandwidth</a:t>
            </a:r>
          </a:p>
          <a:p>
            <a:pPr lvl="2">
              <a:lnSpc>
                <a:spcPct val="100000"/>
              </a:lnSpc>
            </a:pPr>
            <a:r>
              <a:rPr lang="en-US" dirty="0"/>
              <a:t>Lower latency</a:t>
            </a:r>
          </a:p>
          <a:p>
            <a:pPr lvl="2">
              <a:lnSpc>
                <a:spcPct val="100000"/>
              </a:lnSpc>
            </a:pPr>
            <a:r>
              <a:rPr lang="en-US" dirty="0"/>
              <a:t>Much smaller size</a:t>
            </a:r>
          </a:p>
          <a:p>
            <a:pPr lvl="1">
              <a:lnSpc>
                <a:spcPct val="100000"/>
              </a:lnSpc>
            </a:pPr>
            <a:r>
              <a:rPr lang="en-US" dirty="0"/>
              <a:t>It works at a block-level granularity</a:t>
            </a:r>
          </a:p>
          <a:p>
            <a:pPr lvl="2">
              <a:lnSpc>
                <a:spcPct val="100000"/>
              </a:lnSpc>
            </a:pPr>
            <a:r>
              <a:rPr lang="en-US" dirty="0"/>
              <a:t>Threads in a block can access the same shared memory space</a:t>
            </a:r>
          </a:p>
          <a:p>
            <a:pPr lvl="2">
              <a:lnSpc>
                <a:spcPct val="100000"/>
              </a:lnSpc>
            </a:pPr>
            <a:r>
              <a:rPr lang="en-US" dirty="0"/>
              <a:t>When a block is done, its shared memory will be released</a:t>
            </a:r>
          </a:p>
          <a:p>
            <a:pPr lvl="2">
              <a:lnSpc>
                <a:spcPct val="100000"/>
              </a:lnSpc>
            </a:pPr>
            <a:r>
              <a:rPr lang="en-US" dirty="0"/>
              <a:t>Use __</a:t>
            </a:r>
            <a:r>
              <a:rPr lang="en-US" dirty="0" err="1"/>
              <a:t>syncthreads</a:t>
            </a:r>
            <a:r>
              <a:rPr lang="en-US" dirty="0"/>
              <a:t>() to synchronize threads in the block to avoid hazards or race conditions</a:t>
            </a:r>
          </a:p>
          <a:p>
            <a:pPr lvl="1">
              <a:lnSpc>
                <a:spcPct val="100000"/>
              </a:lnSpc>
            </a:pPr>
            <a:endParaRPr lang="en-US" dirty="0"/>
          </a:p>
        </p:txBody>
      </p:sp>
      <p:sp>
        <p:nvSpPr>
          <p:cNvPr id="8" name="Rectangle 7"/>
          <p:cNvSpPr/>
          <p:nvPr/>
        </p:nvSpPr>
        <p:spPr>
          <a:xfrm>
            <a:off x="6296836" y="2162411"/>
            <a:ext cx="1874116" cy="40623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srgbClr val="FFFFFF"/>
              </a:solidFill>
              <a:latin typeface="Century Schoolbook" panose="02040604050505020304"/>
            </a:endParaRPr>
          </a:p>
        </p:txBody>
      </p:sp>
    </p:spTree>
    <p:extLst>
      <p:ext uri="{BB962C8B-B14F-4D97-AF65-F5344CB8AC3E}">
        <p14:creationId xmlns:p14="http://schemas.microsoft.com/office/powerpoint/2010/main" val="32539965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500"/>
                                        <p:tgtEl>
                                          <p:spTgt spid="6">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animEffect transition="in" filter="fade">
                                      <p:cBhvr>
                                        <p:cTn id="35" dur="500"/>
                                        <p:tgtEl>
                                          <p:spTgt spid="6">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xEl>
                                              <p:pRg st="8" end="8"/>
                                            </p:txEl>
                                          </p:spTgt>
                                        </p:tgtEl>
                                        <p:attrNameLst>
                                          <p:attrName>style.visibility</p:attrName>
                                        </p:attrNameLst>
                                      </p:cBhvr>
                                      <p:to>
                                        <p:strVal val="visible"/>
                                      </p:to>
                                    </p:set>
                                    <p:animEffect transition="in" filter="fade">
                                      <p:cBhvr>
                                        <p:cTn id="38"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54000"/>
          </a:schemeClr>
        </a:solidFill>
        <a:effectLst/>
      </p:bgPr>
    </p:bg>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Outline</a:t>
            </a:r>
            <a:endParaRPr dirty="0"/>
          </a:p>
        </p:txBody>
      </p:sp>
      <p:sp>
        <p:nvSpPr>
          <p:cNvPr id="97" name="Google Shape;97;p14"/>
          <p:cNvSpPr txBox="1">
            <a:spLocks noGrp="1"/>
          </p:cNvSpPr>
          <p:nvPr>
            <p:ph type="body" idx="1"/>
          </p:nvPr>
        </p:nvSpPr>
        <p:spPr>
          <a:prstGeom prst="rect">
            <a:avLst/>
          </a:prstGeom>
        </p:spPr>
        <p:txBody>
          <a:bodyPr spcFirstLastPara="1" wrap="square" lIns="91425" tIns="91425" rIns="91425" bIns="91425" anchor="t" anchorCtr="0">
            <a:noAutofit/>
          </a:bodyPr>
          <a:lstStyle/>
          <a:p>
            <a:r>
              <a:rPr lang="en-US" sz="2000" dirty="0"/>
              <a:t>Lab 2</a:t>
            </a:r>
          </a:p>
          <a:p>
            <a:r>
              <a:rPr lang="en-US" sz="2000" dirty="0"/>
              <a:t>CUDA Memory Model</a:t>
            </a:r>
          </a:p>
          <a:p>
            <a:pPr lvl="1">
              <a:lnSpc>
                <a:spcPct val="100000"/>
              </a:lnSpc>
            </a:pPr>
            <a:r>
              <a:rPr lang="en-US" sz="1800" dirty="0"/>
              <a:t>Overview and Concepts</a:t>
            </a:r>
          </a:p>
          <a:p>
            <a:pPr lvl="1">
              <a:lnSpc>
                <a:spcPct val="100000"/>
              </a:lnSpc>
            </a:pPr>
            <a:r>
              <a:rPr lang="en-US" sz="1800" dirty="0"/>
              <a:t>Global Memory</a:t>
            </a:r>
          </a:p>
          <a:p>
            <a:pPr lvl="1">
              <a:lnSpc>
                <a:spcPct val="100000"/>
              </a:lnSpc>
            </a:pPr>
            <a:r>
              <a:rPr lang="en-US" sz="1800" dirty="0"/>
              <a:t>Registers</a:t>
            </a:r>
          </a:p>
          <a:p>
            <a:pPr lvl="1">
              <a:lnSpc>
                <a:spcPct val="100000"/>
              </a:lnSpc>
            </a:pPr>
            <a:r>
              <a:rPr lang="en-US" sz="1800" dirty="0"/>
              <a:t>Local Memory</a:t>
            </a:r>
          </a:p>
          <a:p>
            <a:pPr lvl="1">
              <a:lnSpc>
                <a:spcPct val="100000"/>
              </a:lnSpc>
            </a:pPr>
            <a:r>
              <a:rPr lang="en-US" sz="1800" dirty="0"/>
              <a:t>Shared Memory</a:t>
            </a:r>
          </a:p>
          <a:p>
            <a:pPr lvl="1">
              <a:lnSpc>
                <a:spcPct val="100000"/>
              </a:lnSpc>
            </a:pPr>
            <a:r>
              <a:rPr lang="en-US" sz="1800" dirty="0"/>
              <a:t>Caches</a:t>
            </a:r>
          </a:p>
          <a:p>
            <a:pPr lvl="1">
              <a:lnSpc>
                <a:spcPct val="100000"/>
              </a:lnSpc>
            </a:pPr>
            <a:r>
              <a:rPr lang="en-US" sz="1800" dirty="0"/>
              <a:t>Constant Memory and Texture Memory</a:t>
            </a:r>
          </a:p>
          <a:p>
            <a:r>
              <a:rPr lang="en-US" sz="2000" dirty="0"/>
              <a:t>Synchronization</a:t>
            </a:r>
          </a:p>
        </p:txBody>
      </p:sp>
      <p:sp>
        <p:nvSpPr>
          <p:cNvPr id="99" name="Google Shape;99;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a:t>
            </a:fld>
            <a:endParaRPr/>
          </a:p>
        </p:txBody>
      </p:sp>
      <p:grpSp>
        <p:nvGrpSpPr>
          <p:cNvPr id="100" name="Google Shape;100;p14"/>
          <p:cNvGrpSpPr/>
          <p:nvPr/>
        </p:nvGrpSpPr>
        <p:grpSpPr>
          <a:xfrm>
            <a:off x="4397465" y="881213"/>
            <a:ext cx="349060" cy="298882"/>
            <a:chOff x="1934025" y="1001650"/>
            <a:chExt cx="415300" cy="355600"/>
          </a:xfrm>
        </p:grpSpPr>
        <p:sp>
          <p:nvSpPr>
            <p:cNvPr id="101" name="Google Shape;101;p14"/>
            <p:cNvSpPr/>
            <p:nvPr/>
          </p:nvSpPr>
          <p:spPr>
            <a:xfrm>
              <a:off x="1934025" y="1303650"/>
              <a:ext cx="207650" cy="53600"/>
            </a:xfrm>
            <a:custGeom>
              <a:avLst/>
              <a:gdLst/>
              <a:ahLst/>
              <a:cxnLst/>
              <a:rect l="0" t="0" r="0" b="0"/>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Google Shape;102;p14"/>
            <p:cNvSpPr/>
            <p:nvPr/>
          </p:nvSpPr>
          <p:spPr>
            <a:xfrm>
              <a:off x="2141650" y="1303650"/>
              <a:ext cx="207675" cy="53600"/>
            </a:xfrm>
            <a:custGeom>
              <a:avLst/>
              <a:gdLst/>
              <a:ahLst/>
              <a:cxnLst/>
              <a:rect l="0" t="0" r="0" b="0"/>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Google Shape;103;p14"/>
            <p:cNvSpPr/>
            <p:nvPr/>
          </p:nvSpPr>
          <p:spPr>
            <a:xfrm>
              <a:off x="1934025" y="1001650"/>
              <a:ext cx="207650" cy="331250"/>
            </a:xfrm>
            <a:custGeom>
              <a:avLst/>
              <a:gdLst/>
              <a:ahLst/>
              <a:cxnLst/>
              <a:rect l="0" t="0" r="0" b="0"/>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Google Shape;104;p14"/>
            <p:cNvSpPr/>
            <p:nvPr/>
          </p:nvSpPr>
          <p:spPr>
            <a:xfrm>
              <a:off x="2141650" y="1001650"/>
              <a:ext cx="207675" cy="331250"/>
            </a:xfrm>
            <a:custGeom>
              <a:avLst/>
              <a:gdLst/>
              <a:ahLst/>
              <a:cxnLst/>
              <a:rect l="0" t="0" r="0" b="0"/>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Shared Memory</a:t>
            </a:r>
          </a:p>
          <a:p>
            <a:pPr lvl="1"/>
            <a:r>
              <a:rPr lang="en-US" dirty="0"/>
              <a:t>It can be declared in the kernel (statically) or in the kernel call (dynamically).</a:t>
            </a:r>
          </a:p>
          <a:p>
            <a:pPr lvl="1"/>
            <a:r>
              <a:rPr lang="en-US" dirty="0"/>
              <a:t>Use attribute: __shared__</a:t>
            </a:r>
          </a:p>
        </p:txBody>
      </p:sp>
      <p:sp>
        <p:nvSpPr>
          <p:cNvPr id="2" name="Rectangle 1"/>
          <p:cNvSpPr>
            <a:spLocks noChangeArrowheads="1"/>
          </p:cNvSpPr>
          <p:nvPr/>
        </p:nvSpPr>
        <p:spPr bwMode="auto">
          <a:xfrm>
            <a:off x="4840260" y="2286136"/>
            <a:ext cx="3811368" cy="1144052"/>
          </a:xfrm>
          <a:prstGeom prst="rect">
            <a:avLst/>
          </a:prstGeom>
          <a:solidFill>
            <a:schemeClr val="bg1"/>
          </a:solidFill>
          <a:ln>
            <a:noFill/>
          </a:ln>
          <a:effectLst/>
          <a:extLst/>
        </p:spPr>
        <p:txBody>
          <a:bodyPr vert="horz" wrap="square" lIns="0" tIns="0" rIns="0" bIns="35708" numCol="1" anchor="ctr" anchorCtr="0" compatLnSpc="1">
            <a:prstTxWarp prst="textNoShape">
              <a:avLst/>
            </a:prstTxWarp>
            <a:spAutoFit/>
          </a:bodyPr>
          <a:lstStyle/>
          <a:p>
            <a:pPr defTabSz="685800" eaLnBrk="0" fontAlgn="base" hangingPunct="0">
              <a:spcBef>
                <a:spcPct val="0"/>
              </a:spcBef>
              <a:spcAft>
                <a:spcPct val="0"/>
              </a:spcAft>
              <a:buClrTx/>
            </a:pPr>
            <a:r>
              <a:rPr lang="en-US" altLang="en-US" sz="900" dirty="0">
                <a:latin typeface="Courier New" panose="02070309020205020404" pitchFamily="49" charset="0"/>
              </a:rPr>
              <a:t>__global__ </a:t>
            </a:r>
            <a:r>
              <a:rPr lang="en-US" altLang="en-US" sz="900" dirty="0">
                <a:solidFill>
                  <a:srgbClr val="000088"/>
                </a:solidFill>
                <a:latin typeface="Courier New" panose="02070309020205020404" pitchFamily="49" charset="0"/>
              </a:rPr>
              <a:t>void</a:t>
            </a:r>
            <a:r>
              <a:rPr lang="en-US" altLang="en-US" sz="900" dirty="0">
                <a:latin typeface="Courier New" panose="02070309020205020404" pitchFamily="49" charset="0"/>
              </a:rPr>
              <a:t> </a:t>
            </a:r>
            <a:r>
              <a:rPr lang="en-US" altLang="en-US" sz="900" dirty="0" err="1">
                <a:latin typeface="Courier New" panose="02070309020205020404" pitchFamily="49" charset="0"/>
              </a:rPr>
              <a:t>staticReverse</a:t>
            </a:r>
            <a:r>
              <a:rPr lang="en-US" altLang="en-US" sz="900" dirty="0">
                <a:solidFill>
                  <a:srgbClr val="666600"/>
                </a:solidFill>
                <a:latin typeface="Courier New" panose="02070309020205020404" pitchFamily="49" charset="0"/>
              </a:rPr>
              <a:t>(</a:t>
            </a:r>
            <a:r>
              <a:rPr lang="en-US" altLang="en-US" sz="900" dirty="0" err="1">
                <a:solidFill>
                  <a:srgbClr val="000088"/>
                </a:solidFill>
                <a:latin typeface="Courier New" panose="02070309020205020404" pitchFamily="49" charset="0"/>
              </a:rPr>
              <a:t>int</a:t>
            </a:r>
            <a:r>
              <a:rPr lang="en-US" altLang="en-US" sz="900" dirty="0">
                <a:latin typeface="Courier New" panose="02070309020205020404" pitchFamily="49" charset="0"/>
              </a:rPr>
              <a:t> </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d</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r>
              <a:rPr lang="en-US" altLang="en-US" sz="900" dirty="0" err="1">
                <a:solidFill>
                  <a:srgbClr val="000088"/>
                </a:solidFill>
                <a:latin typeface="Courier New" panose="02070309020205020404" pitchFamily="49" charset="0"/>
              </a:rPr>
              <a:t>int</a:t>
            </a:r>
            <a:r>
              <a:rPr lang="en-US" altLang="en-US" sz="900" dirty="0">
                <a:latin typeface="Courier New" panose="02070309020205020404" pitchFamily="49" charset="0"/>
              </a:rPr>
              <a:t> n</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p>
          <a:p>
            <a:pPr defTabSz="685800" eaLnBrk="0" fontAlgn="base" hangingPunct="0">
              <a:spcBef>
                <a:spcPct val="0"/>
              </a:spcBef>
              <a:spcAft>
                <a:spcPct val="0"/>
              </a:spcAft>
            </a:pPr>
            <a:r>
              <a:rPr lang="en-US" altLang="en-US" sz="900" dirty="0">
                <a:latin typeface="Courier New" panose="02070309020205020404" pitchFamily="49" charset="0"/>
              </a:rPr>
              <a:t>    __shared__ </a:t>
            </a:r>
            <a:r>
              <a:rPr lang="en-US" altLang="en-US" sz="900" dirty="0" err="1">
                <a:solidFill>
                  <a:srgbClr val="000088"/>
                </a:solidFill>
                <a:latin typeface="Courier New" panose="02070309020205020404" pitchFamily="49" charset="0"/>
              </a:rPr>
              <a:t>int</a:t>
            </a:r>
            <a:r>
              <a:rPr lang="en-US" altLang="en-US" sz="900" dirty="0">
                <a:latin typeface="Courier New" panose="02070309020205020404" pitchFamily="49" charset="0"/>
              </a:rPr>
              <a:t> s</a:t>
            </a:r>
            <a:r>
              <a:rPr lang="en-US" altLang="en-US" sz="900" dirty="0">
                <a:solidFill>
                  <a:srgbClr val="666600"/>
                </a:solidFill>
                <a:latin typeface="Courier New" panose="02070309020205020404" pitchFamily="49" charset="0"/>
              </a:rPr>
              <a:t>[</a:t>
            </a:r>
            <a:r>
              <a:rPr lang="en-US" altLang="en-US" sz="900" dirty="0">
                <a:solidFill>
                  <a:srgbClr val="006666"/>
                </a:solidFill>
                <a:latin typeface="Courier New" panose="02070309020205020404" pitchFamily="49" charset="0"/>
              </a:rPr>
              <a:t>64</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p>
          <a:p>
            <a:pPr defTabSz="685800" eaLnBrk="0" fontAlgn="base" hangingPunct="0">
              <a:spcBef>
                <a:spcPct val="0"/>
              </a:spcBef>
              <a:spcAft>
                <a:spcPct val="0"/>
              </a:spcAft>
            </a:pPr>
            <a:r>
              <a:rPr lang="en-US" altLang="en-US" sz="900" dirty="0">
                <a:latin typeface="Courier New" panose="02070309020205020404" pitchFamily="49" charset="0"/>
              </a:rPr>
              <a:t>    </a:t>
            </a:r>
            <a:r>
              <a:rPr lang="en-US" altLang="en-US" sz="900" dirty="0" err="1">
                <a:solidFill>
                  <a:srgbClr val="000088"/>
                </a:solidFill>
                <a:latin typeface="Courier New" panose="02070309020205020404" pitchFamily="49" charset="0"/>
              </a:rPr>
              <a:t>int</a:t>
            </a:r>
            <a:r>
              <a:rPr lang="en-US" altLang="en-US" sz="900" dirty="0">
                <a:latin typeface="Courier New" panose="02070309020205020404" pitchFamily="49" charset="0"/>
              </a:rPr>
              <a:t> t </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r>
              <a:rPr lang="en-US" altLang="en-US" sz="900" dirty="0" err="1">
                <a:latin typeface="Courier New" panose="02070309020205020404" pitchFamily="49" charset="0"/>
              </a:rPr>
              <a:t>threadIdx</a:t>
            </a:r>
            <a:r>
              <a:rPr lang="en-US" altLang="en-US" sz="900" dirty="0" err="1">
                <a:solidFill>
                  <a:srgbClr val="666600"/>
                </a:solidFill>
                <a:latin typeface="Courier New" panose="02070309020205020404" pitchFamily="49" charset="0"/>
              </a:rPr>
              <a:t>.</a:t>
            </a:r>
            <a:r>
              <a:rPr lang="en-US" altLang="en-US" sz="900" dirty="0" err="1">
                <a:latin typeface="Courier New" panose="02070309020205020404" pitchFamily="49" charset="0"/>
              </a:rPr>
              <a:t>x</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p>
          <a:p>
            <a:pPr defTabSz="685800" eaLnBrk="0" fontAlgn="base" hangingPunct="0">
              <a:spcBef>
                <a:spcPct val="0"/>
              </a:spcBef>
              <a:spcAft>
                <a:spcPct val="0"/>
              </a:spcAft>
            </a:pPr>
            <a:r>
              <a:rPr lang="en-US" altLang="en-US" sz="900" dirty="0">
                <a:latin typeface="Courier New" panose="02070309020205020404" pitchFamily="49" charset="0"/>
              </a:rPr>
              <a:t>    </a:t>
            </a:r>
            <a:r>
              <a:rPr lang="en-US" altLang="en-US" sz="900" dirty="0" err="1">
                <a:solidFill>
                  <a:srgbClr val="000088"/>
                </a:solidFill>
                <a:latin typeface="Courier New" panose="02070309020205020404" pitchFamily="49" charset="0"/>
              </a:rPr>
              <a:t>int</a:t>
            </a:r>
            <a:r>
              <a:rPr lang="en-US" altLang="en-US" sz="900" dirty="0">
                <a:latin typeface="Courier New" panose="02070309020205020404" pitchFamily="49" charset="0"/>
              </a:rPr>
              <a:t> </a:t>
            </a:r>
            <a:r>
              <a:rPr lang="en-US" altLang="en-US" sz="900" dirty="0" err="1">
                <a:latin typeface="Courier New" panose="02070309020205020404" pitchFamily="49" charset="0"/>
              </a:rPr>
              <a:t>tr</a:t>
            </a:r>
            <a:r>
              <a:rPr lang="en-US" altLang="en-US" sz="900" dirty="0">
                <a:latin typeface="Courier New" panose="02070309020205020404" pitchFamily="49" charset="0"/>
              </a:rPr>
              <a:t> </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n</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t</a:t>
            </a:r>
            <a:r>
              <a:rPr lang="en-US" altLang="en-US" sz="900" dirty="0">
                <a:solidFill>
                  <a:srgbClr val="666600"/>
                </a:solidFill>
                <a:latin typeface="Courier New" panose="02070309020205020404" pitchFamily="49" charset="0"/>
              </a:rPr>
              <a:t>-</a:t>
            </a:r>
            <a:r>
              <a:rPr lang="en-US" altLang="en-US" sz="900" dirty="0">
                <a:solidFill>
                  <a:srgbClr val="006666"/>
                </a:solidFill>
                <a:latin typeface="Courier New" panose="02070309020205020404" pitchFamily="49" charset="0"/>
              </a:rPr>
              <a:t>1</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p>
          <a:p>
            <a:pPr defTabSz="685800" eaLnBrk="0" fontAlgn="base" hangingPunct="0">
              <a:spcBef>
                <a:spcPct val="0"/>
              </a:spcBef>
              <a:spcAft>
                <a:spcPct val="0"/>
              </a:spcAft>
            </a:pPr>
            <a:r>
              <a:rPr lang="en-US" altLang="en-US" sz="900" dirty="0">
                <a:latin typeface="Courier New" panose="02070309020205020404" pitchFamily="49" charset="0"/>
              </a:rPr>
              <a:t>    s</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t</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d</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t</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p>
          <a:p>
            <a:pPr defTabSz="685800" eaLnBrk="0" fontAlgn="base" hangingPunct="0">
              <a:spcBef>
                <a:spcPct val="0"/>
              </a:spcBef>
              <a:spcAft>
                <a:spcPct val="0"/>
              </a:spcAft>
            </a:pPr>
            <a:r>
              <a:rPr lang="en-US" altLang="en-US" sz="900" dirty="0">
                <a:latin typeface="Courier New" panose="02070309020205020404" pitchFamily="49" charset="0"/>
              </a:rPr>
              <a:t>    __</a:t>
            </a:r>
            <a:r>
              <a:rPr lang="en-US" altLang="en-US" sz="900" dirty="0" err="1">
                <a:latin typeface="Courier New" panose="02070309020205020404" pitchFamily="49" charset="0"/>
              </a:rPr>
              <a:t>syncthreads</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p>
          <a:p>
            <a:pPr defTabSz="685800" eaLnBrk="0" fontAlgn="base" hangingPunct="0">
              <a:spcBef>
                <a:spcPct val="0"/>
              </a:spcBef>
              <a:spcAft>
                <a:spcPct val="0"/>
              </a:spcAft>
            </a:pPr>
            <a:r>
              <a:rPr lang="en-US" altLang="en-US" sz="900" dirty="0">
                <a:latin typeface="Courier New" panose="02070309020205020404" pitchFamily="49" charset="0"/>
              </a:rPr>
              <a:t>    d</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t</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s</a:t>
            </a:r>
            <a:r>
              <a:rPr lang="en-US" altLang="en-US" sz="900" dirty="0">
                <a:solidFill>
                  <a:srgbClr val="666600"/>
                </a:solidFill>
                <a:latin typeface="Courier New" panose="02070309020205020404" pitchFamily="49" charset="0"/>
              </a:rPr>
              <a:t>[</a:t>
            </a:r>
            <a:r>
              <a:rPr lang="en-US" altLang="en-US" sz="900" dirty="0" err="1">
                <a:latin typeface="Courier New" panose="02070309020205020404" pitchFamily="49" charset="0"/>
              </a:rPr>
              <a:t>tr</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p>
          <a:p>
            <a:pPr defTabSz="685800" eaLnBrk="0" fontAlgn="base" hangingPunct="0">
              <a:spcBef>
                <a:spcPct val="0"/>
              </a:spcBef>
              <a:spcAft>
                <a:spcPct val="0"/>
              </a:spcAft>
            </a:pPr>
            <a:r>
              <a:rPr lang="en-US" altLang="en-US" sz="900" dirty="0">
                <a:solidFill>
                  <a:srgbClr val="666600"/>
                </a:solidFill>
                <a:latin typeface="Courier New" panose="02070309020205020404" pitchFamily="49" charset="0"/>
              </a:rPr>
              <a:t>}</a:t>
            </a:r>
            <a:r>
              <a:rPr lang="en-US" altLang="en-US" sz="450" dirty="0">
                <a:solidFill>
                  <a:schemeClr val="tx1"/>
                </a:solidFill>
              </a:rPr>
              <a:t> </a:t>
            </a:r>
            <a:endParaRPr lang="en-US" altLang="en-US" sz="1350" dirty="0">
              <a:solidFill>
                <a:schemeClr val="tx1"/>
              </a:solidFill>
              <a:latin typeface="Arial" panose="020B0604020202020204" pitchFamily="34" charset="0"/>
            </a:endParaRPr>
          </a:p>
        </p:txBody>
      </p:sp>
      <p:sp>
        <p:nvSpPr>
          <p:cNvPr id="9" name="Rectangle 8"/>
          <p:cNvSpPr>
            <a:spLocks noChangeArrowheads="1"/>
          </p:cNvSpPr>
          <p:nvPr/>
        </p:nvSpPr>
        <p:spPr bwMode="auto">
          <a:xfrm>
            <a:off x="4840260" y="3430187"/>
            <a:ext cx="3640546" cy="1282552"/>
          </a:xfrm>
          <a:prstGeom prst="rect">
            <a:avLst/>
          </a:prstGeom>
          <a:solidFill>
            <a:schemeClr val="bg1"/>
          </a:solidFill>
          <a:ln>
            <a:noFill/>
          </a:ln>
          <a:effectLst/>
          <a:extLst/>
        </p:spPr>
        <p:txBody>
          <a:bodyPr vert="horz" wrap="square" lIns="0" tIns="0" rIns="0" bIns="35708" numCol="1" anchor="ctr" anchorCtr="0" compatLnSpc="1">
            <a:prstTxWarp prst="textNoShape">
              <a:avLst/>
            </a:prstTxWarp>
            <a:spAutoFit/>
          </a:bodyPr>
          <a:lstStyle/>
          <a:p>
            <a:pPr defTabSz="685800" eaLnBrk="0" fontAlgn="base" hangingPunct="0">
              <a:spcBef>
                <a:spcPct val="0"/>
              </a:spcBef>
              <a:spcAft>
                <a:spcPct val="0"/>
              </a:spcAft>
              <a:buClrTx/>
            </a:pPr>
            <a:endParaRPr lang="en-US" altLang="en-US" sz="900" dirty="0">
              <a:latin typeface="Courier New" panose="02070309020205020404" pitchFamily="49" charset="0"/>
            </a:endParaRPr>
          </a:p>
          <a:p>
            <a:pPr defTabSz="685800" eaLnBrk="0" fontAlgn="base" hangingPunct="0">
              <a:spcBef>
                <a:spcPct val="0"/>
              </a:spcBef>
              <a:spcAft>
                <a:spcPct val="0"/>
              </a:spcAft>
              <a:buClrTx/>
            </a:pPr>
            <a:r>
              <a:rPr lang="en-US" altLang="en-US" sz="900" dirty="0">
                <a:latin typeface="Courier New" panose="02070309020205020404" pitchFamily="49" charset="0"/>
              </a:rPr>
              <a:t>__global__ </a:t>
            </a:r>
            <a:r>
              <a:rPr lang="en-US" altLang="en-US" sz="900" dirty="0">
                <a:solidFill>
                  <a:srgbClr val="000088"/>
                </a:solidFill>
                <a:latin typeface="Courier New" panose="02070309020205020404" pitchFamily="49" charset="0"/>
              </a:rPr>
              <a:t>void</a:t>
            </a:r>
            <a:r>
              <a:rPr lang="en-US" altLang="en-US" sz="900" dirty="0">
                <a:latin typeface="Courier New" panose="02070309020205020404" pitchFamily="49" charset="0"/>
              </a:rPr>
              <a:t> </a:t>
            </a:r>
            <a:r>
              <a:rPr lang="en-US" altLang="en-US" sz="900" dirty="0" err="1">
                <a:latin typeface="Courier New" panose="02070309020205020404" pitchFamily="49" charset="0"/>
              </a:rPr>
              <a:t>dynamicReverse</a:t>
            </a:r>
            <a:r>
              <a:rPr lang="en-US" altLang="en-US" sz="900" dirty="0">
                <a:solidFill>
                  <a:srgbClr val="666600"/>
                </a:solidFill>
                <a:latin typeface="Courier New" panose="02070309020205020404" pitchFamily="49" charset="0"/>
              </a:rPr>
              <a:t>(</a:t>
            </a:r>
            <a:r>
              <a:rPr lang="en-US" altLang="en-US" sz="900" dirty="0" err="1">
                <a:solidFill>
                  <a:srgbClr val="000088"/>
                </a:solidFill>
                <a:latin typeface="Courier New" panose="02070309020205020404" pitchFamily="49" charset="0"/>
              </a:rPr>
              <a:t>int</a:t>
            </a:r>
            <a:r>
              <a:rPr lang="en-US" altLang="en-US" sz="900" dirty="0">
                <a:latin typeface="Courier New" panose="02070309020205020404" pitchFamily="49" charset="0"/>
              </a:rPr>
              <a:t> </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d</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r>
              <a:rPr lang="en-US" altLang="en-US" sz="900" dirty="0" err="1">
                <a:solidFill>
                  <a:srgbClr val="000088"/>
                </a:solidFill>
                <a:latin typeface="Courier New" panose="02070309020205020404" pitchFamily="49" charset="0"/>
              </a:rPr>
              <a:t>int</a:t>
            </a:r>
            <a:r>
              <a:rPr lang="en-US" altLang="en-US" sz="900" dirty="0">
                <a:latin typeface="Courier New" panose="02070309020205020404" pitchFamily="49" charset="0"/>
              </a:rPr>
              <a:t> n</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p>
          <a:p>
            <a:pPr defTabSz="685800" eaLnBrk="0" fontAlgn="base" hangingPunct="0">
              <a:spcBef>
                <a:spcPct val="0"/>
              </a:spcBef>
              <a:spcAft>
                <a:spcPct val="0"/>
              </a:spcAft>
            </a:pPr>
            <a:r>
              <a:rPr lang="en-US" altLang="en-US" sz="900" dirty="0">
                <a:latin typeface="Courier New" panose="02070309020205020404" pitchFamily="49" charset="0"/>
              </a:rPr>
              <a:t>    </a:t>
            </a:r>
            <a:r>
              <a:rPr lang="en-US" altLang="en-US" sz="900" dirty="0">
                <a:solidFill>
                  <a:srgbClr val="000088"/>
                </a:solidFill>
                <a:latin typeface="Courier New" panose="02070309020205020404" pitchFamily="49" charset="0"/>
                <a:cs typeface="Courier New" panose="02070309020205020404" pitchFamily="49" charset="0"/>
              </a:rPr>
              <a:t>extern</a:t>
            </a:r>
            <a:r>
              <a:rPr lang="en-US" altLang="en-US" sz="900" dirty="0">
                <a:latin typeface="Courier New" panose="02070309020205020404" pitchFamily="49" charset="0"/>
              </a:rPr>
              <a:t> __shared__ </a:t>
            </a:r>
            <a:r>
              <a:rPr lang="en-US" altLang="en-US" sz="900" dirty="0" err="1">
                <a:solidFill>
                  <a:srgbClr val="000088"/>
                </a:solidFill>
                <a:latin typeface="Courier New" panose="02070309020205020404" pitchFamily="49" charset="0"/>
              </a:rPr>
              <a:t>int</a:t>
            </a:r>
            <a:r>
              <a:rPr lang="en-US" altLang="en-US" sz="900" dirty="0">
                <a:latin typeface="Courier New" panose="02070309020205020404" pitchFamily="49" charset="0"/>
              </a:rPr>
              <a:t> s</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p>
          <a:p>
            <a:pPr defTabSz="685800" eaLnBrk="0" fontAlgn="base" hangingPunct="0">
              <a:spcBef>
                <a:spcPct val="0"/>
              </a:spcBef>
              <a:spcAft>
                <a:spcPct val="0"/>
              </a:spcAft>
            </a:pPr>
            <a:r>
              <a:rPr lang="en-US" altLang="en-US" sz="900" dirty="0">
                <a:latin typeface="Courier New" panose="02070309020205020404" pitchFamily="49" charset="0"/>
              </a:rPr>
              <a:t>    </a:t>
            </a:r>
            <a:r>
              <a:rPr lang="en-US" altLang="en-US" sz="900" dirty="0" err="1">
                <a:solidFill>
                  <a:srgbClr val="000088"/>
                </a:solidFill>
                <a:latin typeface="Courier New" panose="02070309020205020404" pitchFamily="49" charset="0"/>
              </a:rPr>
              <a:t>int</a:t>
            </a:r>
            <a:r>
              <a:rPr lang="en-US" altLang="en-US" sz="900" dirty="0">
                <a:latin typeface="Courier New" panose="02070309020205020404" pitchFamily="49" charset="0"/>
              </a:rPr>
              <a:t> t </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r>
              <a:rPr lang="en-US" altLang="en-US" sz="900" dirty="0" err="1">
                <a:latin typeface="Courier New" panose="02070309020205020404" pitchFamily="49" charset="0"/>
              </a:rPr>
              <a:t>threadIdx</a:t>
            </a:r>
            <a:r>
              <a:rPr lang="en-US" altLang="en-US" sz="900" dirty="0" err="1">
                <a:solidFill>
                  <a:srgbClr val="666600"/>
                </a:solidFill>
                <a:latin typeface="Courier New" panose="02070309020205020404" pitchFamily="49" charset="0"/>
              </a:rPr>
              <a:t>.</a:t>
            </a:r>
            <a:r>
              <a:rPr lang="en-US" altLang="en-US" sz="900" dirty="0" err="1">
                <a:latin typeface="Courier New" panose="02070309020205020404" pitchFamily="49" charset="0"/>
              </a:rPr>
              <a:t>x</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p>
          <a:p>
            <a:pPr defTabSz="685800" eaLnBrk="0" fontAlgn="base" hangingPunct="0">
              <a:spcBef>
                <a:spcPct val="0"/>
              </a:spcBef>
              <a:spcAft>
                <a:spcPct val="0"/>
              </a:spcAft>
            </a:pPr>
            <a:r>
              <a:rPr lang="en-US" altLang="en-US" sz="900" dirty="0">
                <a:latin typeface="Courier New" panose="02070309020205020404" pitchFamily="49" charset="0"/>
              </a:rPr>
              <a:t>    </a:t>
            </a:r>
            <a:r>
              <a:rPr lang="en-US" altLang="en-US" sz="900" dirty="0" err="1">
                <a:solidFill>
                  <a:srgbClr val="000088"/>
                </a:solidFill>
                <a:latin typeface="Courier New" panose="02070309020205020404" pitchFamily="49" charset="0"/>
              </a:rPr>
              <a:t>int</a:t>
            </a:r>
            <a:r>
              <a:rPr lang="en-US" altLang="en-US" sz="900" dirty="0">
                <a:latin typeface="Courier New" panose="02070309020205020404" pitchFamily="49" charset="0"/>
              </a:rPr>
              <a:t> </a:t>
            </a:r>
            <a:r>
              <a:rPr lang="en-US" altLang="en-US" sz="900" dirty="0" err="1">
                <a:latin typeface="Courier New" panose="02070309020205020404" pitchFamily="49" charset="0"/>
              </a:rPr>
              <a:t>tr</a:t>
            </a:r>
            <a:r>
              <a:rPr lang="en-US" altLang="en-US" sz="900" dirty="0">
                <a:latin typeface="Courier New" panose="02070309020205020404" pitchFamily="49" charset="0"/>
              </a:rPr>
              <a:t> </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n</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t</a:t>
            </a:r>
            <a:r>
              <a:rPr lang="en-US" altLang="en-US" sz="900" dirty="0">
                <a:solidFill>
                  <a:srgbClr val="666600"/>
                </a:solidFill>
                <a:latin typeface="Courier New" panose="02070309020205020404" pitchFamily="49" charset="0"/>
              </a:rPr>
              <a:t>-</a:t>
            </a:r>
            <a:r>
              <a:rPr lang="en-US" altLang="en-US" sz="900" dirty="0">
                <a:solidFill>
                  <a:srgbClr val="006666"/>
                </a:solidFill>
                <a:latin typeface="Courier New" panose="02070309020205020404" pitchFamily="49" charset="0"/>
              </a:rPr>
              <a:t>1</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p>
          <a:p>
            <a:pPr defTabSz="685800" eaLnBrk="0" fontAlgn="base" hangingPunct="0">
              <a:spcBef>
                <a:spcPct val="0"/>
              </a:spcBef>
              <a:spcAft>
                <a:spcPct val="0"/>
              </a:spcAft>
            </a:pPr>
            <a:r>
              <a:rPr lang="en-US" altLang="en-US" sz="900" dirty="0">
                <a:latin typeface="Courier New" panose="02070309020205020404" pitchFamily="49" charset="0"/>
              </a:rPr>
              <a:t>    s</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t</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d</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t</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p>
          <a:p>
            <a:pPr defTabSz="685800" eaLnBrk="0" fontAlgn="base" hangingPunct="0">
              <a:spcBef>
                <a:spcPct val="0"/>
              </a:spcBef>
              <a:spcAft>
                <a:spcPct val="0"/>
              </a:spcAft>
            </a:pPr>
            <a:r>
              <a:rPr lang="en-US" altLang="en-US" sz="900" dirty="0">
                <a:latin typeface="Courier New" panose="02070309020205020404" pitchFamily="49" charset="0"/>
              </a:rPr>
              <a:t>    __</a:t>
            </a:r>
            <a:r>
              <a:rPr lang="en-US" altLang="en-US" sz="900" dirty="0" err="1">
                <a:latin typeface="Courier New" panose="02070309020205020404" pitchFamily="49" charset="0"/>
              </a:rPr>
              <a:t>syncthreads</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p>
          <a:p>
            <a:pPr defTabSz="685800" eaLnBrk="0" fontAlgn="base" hangingPunct="0">
              <a:spcBef>
                <a:spcPct val="0"/>
              </a:spcBef>
              <a:spcAft>
                <a:spcPct val="0"/>
              </a:spcAft>
            </a:pPr>
            <a:r>
              <a:rPr lang="en-US" altLang="en-US" sz="900" dirty="0">
                <a:latin typeface="Courier New" panose="02070309020205020404" pitchFamily="49" charset="0"/>
              </a:rPr>
              <a:t>    d</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t</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s</a:t>
            </a:r>
            <a:r>
              <a:rPr lang="en-US" altLang="en-US" sz="900" dirty="0">
                <a:solidFill>
                  <a:srgbClr val="666600"/>
                </a:solidFill>
                <a:latin typeface="Courier New" panose="02070309020205020404" pitchFamily="49" charset="0"/>
              </a:rPr>
              <a:t>[</a:t>
            </a:r>
            <a:r>
              <a:rPr lang="en-US" altLang="en-US" sz="900" dirty="0" err="1">
                <a:latin typeface="Courier New" panose="02070309020205020404" pitchFamily="49" charset="0"/>
              </a:rPr>
              <a:t>tr</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p>
          <a:p>
            <a:pPr defTabSz="685800" eaLnBrk="0" fontAlgn="base" hangingPunct="0">
              <a:spcBef>
                <a:spcPct val="0"/>
              </a:spcBef>
              <a:spcAft>
                <a:spcPct val="0"/>
              </a:spcAft>
            </a:pPr>
            <a:r>
              <a:rPr lang="en-US" altLang="en-US" sz="900" dirty="0">
                <a:solidFill>
                  <a:srgbClr val="666600"/>
                </a:solidFill>
                <a:latin typeface="Courier New" panose="02070309020205020404" pitchFamily="49" charset="0"/>
              </a:rPr>
              <a:t>}</a:t>
            </a:r>
            <a:r>
              <a:rPr lang="en-US" altLang="en-US" sz="450" dirty="0">
                <a:solidFill>
                  <a:schemeClr val="tx1"/>
                </a:solidFill>
              </a:rPr>
              <a:t> </a:t>
            </a:r>
            <a:endParaRPr lang="en-US" altLang="en-US" sz="1350" dirty="0">
              <a:solidFill>
                <a:schemeClr val="tx1"/>
              </a:solidFill>
              <a:latin typeface="Arial" panose="020B0604020202020204" pitchFamily="34" charset="0"/>
            </a:endParaRPr>
          </a:p>
        </p:txBody>
      </p:sp>
      <p:cxnSp>
        <p:nvCxnSpPr>
          <p:cNvPr id="7" name="Straight Connector 6"/>
          <p:cNvCxnSpPr>
            <a:cxnSpLocks/>
          </p:cNvCxnSpPr>
          <p:nvPr/>
        </p:nvCxnSpPr>
        <p:spPr>
          <a:xfrm flipV="1">
            <a:off x="5056600" y="2583794"/>
            <a:ext cx="79610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flipV="1">
            <a:off x="5099760" y="3858678"/>
            <a:ext cx="11658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850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Shared Memory</a:t>
            </a:r>
          </a:p>
          <a:p>
            <a:pPr lvl="1"/>
            <a:r>
              <a:rPr lang="en-US" dirty="0"/>
              <a:t>It can be declared in the kernel (statically) or in the kernel call (dynamically).</a:t>
            </a:r>
          </a:p>
          <a:p>
            <a:pPr lvl="1"/>
            <a:r>
              <a:rPr lang="en-US" dirty="0"/>
              <a:t>Use attribute: __shared__</a:t>
            </a:r>
          </a:p>
          <a:p>
            <a:pPr lvl="1"/>
            <a:endParaRPr lang="en-US" dirty="0"/>
          </a:p>
          <a:p>
            <a:pPr lvl="1"/>
            <a:endParaRPr lang="en-US" dirty="0"/>
          </a:p>
        </p:txBody>
      </p:sp>
      <p:sp>
        <p:nvSpPr>
          <p:cNvPr id="13" name="Rectangle 6"/>
          <p:cNvSpPr>
            <a:spLocks noChangeArrowheads="1"/>
          </p:cNvSpPr>
          <p:nvPr/>
        </p:nvSpPr>
        <p:spPr bwMode="auto">
          <a:xfrm>
            <a:off x="3463643" y="2158766"/>
            <a:ext cx="5537186" cy="2044299"/>
          </a:xfrm>
          <a:prstGeom prst="rect">
            <a:avLst/>
          </a:prstGeom>
          <a:solidFill>
            <a:schemeClr val="bg1"/>
          </a:solidFill>
          <a:ln>
            <a:noFill/>
          </a:ln>
          <a:effectLst/>
          <a:extLst/>
        </p:spPr>
        <p:txBody>
          <a:bodyPr vert="horz" wrap="square" lIns="0" tIns="0" rIns="0" bIns="35708" numCol="1" anchor="ctr" anchorCtr="0" compatLnSpc="1">
            <a:prstTxWarp prst="textNoShape">
              <a:avLst/>
            </a:prstTxWarp>
            <a:spAutoFit/>
          </a:bodyPr>
          <a:lstStyle/>
          <a:p>
            <a:pPr defTabSz="685800" eaLnBrk="0" fontAlgn="base" hangingPunct="0">
              <a:spcBef>
                <a:spcPct val="0"/>
              </a:spcBef>
              <a:spcAft>
                <a:spcPct val="0"/>
              </a:spcAft>
              <a:buClrTx/>
            </a:pPr>
            <a:r>
              <a:rPr lang="en-US" altLang="en-US" sz="900" dirty="0">
                <a:solidFill>
                  <a:srgbClr val="880000"/>
                </a:solidFill>
                <a:latin typeface="Courier New" panose="02070309020205020404" pitchFamily="49" charset="0"/>
                <a:cs typeface="Courier New" panose="02070309020205020404" pitchFamily="49" charset="0"/>
              </a:rPr>
              <a:t>…</a:t>
            </a:r>
          </a:p>
          <a:p>
            <a:pPr defTabSz="685800" eaLnBrk="0" fontAlgn="base" hangingPunct="0">
              <a:spcBef>
                <a:spcPct val="0"/>
              </a:spcBef>
              <a:spcAft>
                <a:spcPct val="0"/>
              </a:spcAft>
              <a:buClrTx/>
            </a:pPr>
            <a:r>
              <a:rPr lang="en-US" altLang="en-US" sz="900" dirty="0">
                <a:solidFill>
                  <a:srgbClr val="880000"/>
                </a:solidFill>
                <a:latin typeface="Courier New" panose="02070309020205020404" pitchFamily="49" charset="0"/>
                <a:cs typeface="Courier New" panose="02070309020205020404" pitchFamily="49" charset="0"/>
              </a:rPr>
              <a:t>// run version with static shared memory</a:t>
            </a:r>
            <a:r>
              <a:rPr lang="en-US" altLang="en-US" sz="900" dirty="0">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buClrTx/>
            </a:pPr>
            <a:r>
              <a:rPr lang="en-US" altLang="en-US" sz="900" dirty="0" err="1">
                <a:latin typeface="Courier New" panose="02070309020205020404" pitchFamily="49" charset="0"/>
                <a:cs typeface="Courier New" panose="02070309020205020404" pitchFamily="49" charset="0"/>
              </a:rPr>
              <a:t>cudaMemcpy</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latin typeface="Courier New" panose="02070309020205020404" pitchFamily="49" charset="0"/>
                <a:cs typeface="Courier New" panose="02070309020205020404" pitchFamily="49" charset="0"/>
              </a:rPr>
              <a:t>d_d</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n</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solidFill>
                  <a:srgbClr val="000088"/>
                </a:solidFill>
                <a:latin typeface="Courier New" panose="02070309020205020404" pitchFamily="49" charset="0"/>
                <a:cs typeface="Courier New" panose="02070309020205020404" pitchFamily="49" charset="0"/>
              </a:rPr>
              <a:t>sizeof</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solidFill>
                  <a:srgbClr val="000088"/>
                </a:solidFill>
                <a:latin typeface="Courier New" panose="02070309020205020404" pitchFamily="49" charset="0"/>
                <a:cs typeface="Courier New" panose="02070309020205020404" pitchFamily="49" charset="0"/>
              </a:rPr>
              <a:t>int</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cudaMemcpyHostToDevice</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buClrTx/>
            </a:pPr>
            <a:r>
              <a:rPr lang="en-US" altLang="en-US" sz="900" dirty="0" err="1">
                <a:latin typeface="Courier New" panose="02070309020205020404" pitchFamily="49" charset="0"/>
                <a:cs typeface="Courier New" panose="02070309020205020404" pitchFamily="49" charset="0"/>
              </a:rPr>
              <a:t>staticReverse</a:t>
            </a:r>
            <a:r>
              <a:rPr lang="en-US" altLang="en-US" sz="900" dirty="0">
                <a:solidFill>
                  <a:srgbClr val="666600"/>
                </a:solidFill>
                <a:latin typeface="Courier New" panose="02070309020205020404" pitchFamily="49" charset="0"/>
                <a:cs typeface="Courier New" panose="02070309020205020404" pitchFamily="49" charset="0"/>
              </a:rPr>
              <a:t>&lt;&lt;&lt;</a:t>
            </a:r>
            <a:r>
              <a:rPr lang="en-US" altLang="en-US" sz="900" dirty="0">
                <a:solidFill>
                  <a:srgbClr val="006666"/>
                </a:solidFill>
                <a:latin typeface="Courier New" panose="02070309020205020404" pitchFamily="49" charset="0"/>
                <a:cs typeface="Courier New" panose="02070309020205020404" pitchFamily="49" charset="0"/>
              </a:rPr>
              <a:t>1</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n</a:t>
            </a:r>
            <a:r>
              <a:rPr lang="en-US" altLang="en-US" sz="900" dirty="0">
                <a:solidFill>
                  <a:srgbClr val="666600"/>
                </a:solidFill>
                <a:latin typeface="Courier New" panose="02070309020205020404" pitchFamily="49" charset="0"/>
                <a:cs typeface="Courier New" panose="02070309020205020404" pitchFamily="49" charset="0"/>
              </a:rPr>
              <a:t>&gt;&gt;&gt;(</a:t>
            </a:r>
            <a:r>
              <a:rPr lang="en-US" altLang="en-US" sz="900" dirty="0" err="1">
                <a:latin typeface="Courier New" panose="02070309020205020404" pitchFamily="49" charset="0"/>
                <a:cs typeface="Courier New" panose="02070309020205020404" pitchFamily="49" charset="0"/>
              </a:rPr>
              <a:t>d_d</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n</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buClrTx/>
            </a:pPr>
            <a:r>
              <a:rPr lang="en-US" altLang="en-US" sz="900" dirty="0" err="1">
                <a:latin typeface="Courier New" panose="02070309020205020404" pitchFamily="49" charset="0"/>
                <a:cs typeface="Courier New" panose="02070309020205020404" pitchFamily="49" charset="0"/>
              </a:rPr>
              <a:t>cudaMemcpy</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d</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d_d</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n</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solidFill>
                  <a:srgbClr val="000088"/>
                </a:solidFill>
                <a:latin typeface="Courier New" panose="02070309020205020404" pitchFamily="49" charset="0"/>
                <a:cs typeface="Courier New" panose="02070309020205020404" pitchFamily="49" charset="0"/>
              </a:rPr>
              <a:t>sizeof</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solidFill>
                  <a:srgbClr val="000088"/>
                </a:solidFill>
                <a:latin typeface="Courier New" panose="02070309020205020404" pitchFamily="49" charset="0"/>
                <a:cs typeface="Courier New" panose="02070309020205020404" pitchFamily="49" charset="0"/>
              </a:rPr>
              <a:t>int</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cudaMemcpyDeviceToHost</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buClrTx/>
            </a:pPr>
            <a:r>
              <a:rPr lang="en-US" altLang="en-US" sz="900" dirty="0">
                <a:solidFill>
                  <a:srgbClr val="000088"/>
                </a:solidFill>
                <a:latin typeface="Courier New" panose="02070309020205020404" pitchFamily="49" charset="0"/>
                <a:cs typeface="Courier New" panose="02070309020205020404" pitchFamily="49" charset="0"/>
              </a:rPr>
              <a:t>for</a:t>
            </a:r>
            <a:r>
              <a:rPr lang="en-US" altLang="en-US" sz="900" dirty="0">
                <a:latin typeface="Courier New" panose="02070309020205020404" pitchFamily="49" charset="0"/>
                <a:cs typeface="Courier New" panose="02070309020205020404" pitchFamily="49" charset="0"/>
              </a:rPr>
              <a:t> </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solidFill>
                  <a:srgbClr val="000088"/>
                </a:solidFill>
                <a:latin typeface="Courier New" panose="02070309020205020404" pitchFamily="49" charset="0"/>
                <a:cs typeface="Courier New" panose="02070309020205020404" pitchFamily="49" charset="0"/>
              </a:rPr>
              <a:t>int</a:t>
            </a: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i</a:t>
            </a:r>
            <a:r>
              <a:rPr lang="en-US" altLang="en-US" sz="900" dirty="0">
                <a:latin typeface="Courier New" panose="02070309020205020404" pitchFamily="49" charset="0"/>
                <a:cs typeface="Courier New" panose="02070309020205020404" pitchFamily="49" charset="0"/>
              </a:rPr>
              <a:t> </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a:solidFill>
                  <a:srgbClr val="006666"/>
                </a:solidFill>
                <a:latin typeface="Courier New" panose="02070309020205020404" pitchFamily="49" charset="0"/>
                <a:cs typeface="Courier New" panose="02070309020205020404" pitchFamily="49" charset="0"/>
              </a:rPr>
              <a:t>0</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i</a:t>
            </a:r>
            <a:r>
              <a:rPr lang="en-US" altLang="en-US" sz="900" dirty="0">
                <a:latin typeface="Courier New" panose="02070309020205020404" pitchFamily="49" charset="0"/>
                <a:cs typeface="Courier New" panose="02070309020205020404" pitchFamily="49" charset="0"/>
              </a:rPr>
              <a:t> </a:t>
            </a:r>
            <a:r>
              <a:rPr lang="en-US" altLang="en-US" sz="900" dirty="0">
                <a:solidFill>
                  <a:srgbClr val="666600"/>
                </a:solidFill>
                <a:latin typeface="Courier New" panose="02070309020205020404" pitchFamily="49" charset="0"/>
                <a:cs typeface="Courier New" panose="02070309020205020404" pitchFamily="49" charset="0"/>
              </a:rPr>
              <a:t>&lt;</a:t>
            </a:r>
            <a:r>
              <a:rPr lang="en-US" altLang="en-US" sz="900" dirty="0">
                <a:latin typeface="Courier New" panose="02070309020205020404" pitchFamily="49" charset="0"/>
                <a:cs typeface="Courier New" panose="02070309020205020404" pitchFamily="49" charset="0"/>
              </a:rPr>
              <a:t> n</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i</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a:solidFill>
                  <a:srgbClr val="000088"/>
                </a:solidFill>
                <a:latin typeface="Courier New" panose="02070309020205020404" pitchFamily="49" charset="0"/>
                <a:cs typeface="Courier New" panose="02070309020205020404" pitchFamily="49" charset="0"/>
              </a:rPr>
              <a:t>if</a:t>
            </a:r>
            <a:r>
              <a:rPr lang="en-US" altLang="en-US" sz="900" dirty="0">
                <a:latin typeface="Courier New" panose="02070309020205020404" pitchFamily="49" charset="0"/>
                <a:cs typeface="Courier New" panose="02070309020205020404" pitchFamily="49" charset="0"/>
              </a:rPr>
              <a:t> </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d</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latin typeface="Courier New" panose="02070309020205020404" pitchFamily="49" charset="0"/>
                <a:cs typeface="Courier New" panose="02070309020205020404" pitchFamily="49" charset="0"/>
              </a:rPr>
              <a:t>i</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r</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latin typeface="Courier New" panose="02070309020205020404" pitchFamily="49" charset="0"/>
                <a:cs typeface="Courier New" panose="02070309020205020404" pitchFamily="49" charset="0"/>
              </a:rPr>
              <a:t>i</a:t>
            </a:r>
            <a:r>
              <a:rPr lang="en-US" altLang="en-US" sz="900" dirty="0">
                <a:solidFill>
                  <a:srgbClr val="666600"/>
                </a:solidFill>
                <a:latin typeface="Courier New" panose="02070309020205020404" pitchFamily="49" charset="0"/>
                <a:cs typeface="Courier New" panose="02070309020205020404" pitchFamily="49" charset="0"/>
              </a:rPr>
              <a:t>])</a:t>
            </a:r>
          </a:p>
          <a:p>
            <a:pPr defTabSz="685800" eaLnBrk="0" fontAlgn="base" hangingPunct="0">
              <a:spcBef>
                <a:spcPct val="0"/>
              </a:spcBef>
              <a:spcAft>
                <a:spcPct val="0"/>
              </a:spcAft>
              <a:buClrTx/>
            </a:pP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printf</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solidFill>
                  <a:srgbClr val="008800"/>
                </a:solidFill>
                <a:latin typeface="Courier New" panose="02070309020205020404" pitchFamily="49" charset="0"/>
                <a:cs typeface="Courier New" panose="02070309020205020404" pitchFamily="49" charset="0"/>
              </a:rPr>
              <a:t>"Error: d[%d]!=r[%d] (%d, %d)n"</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i</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i</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d</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latin typeface="Courier New" panose="02070309020205020404" pitchFamily="49" charset="0"/>
                <a:cs typeface="Courier New" panose="02070309020205020404" pitchFamily="49" charset="0"/>
              </a:rPr>
              <a:t>i</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r</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latin typeface="Courier New" panose="02070309020205020404" pitchFamily="49" charset="0"/>
                <a:cs typeface="Courier New" panose="02070309020205020404" pitchFamily="49" charset="0"/>
              </a:rPr>
              <a:t>i</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buClrTx/>
            </a:pPr>
            <a:endParaRPr lang="en-US" altLang="en-US" sz="900" dirty="0">
              <a:latin typeface="Courier New" panose="02070309020205020404" pitchFamily="49" charset="0"/>
              <a:cs typeface="Courier New" panose="02070309020205020404" pitchFamily="49" charset="0"/>
            </a:endParaRPr>
          </a:p>
          <a:p>
            <a:pPr defTabSz="685800" eaLnBrk="0" fontAlgn="base" hangingPunct="0">
              <a:spcBef>
                <a:spcPct val="0"/>
              </a:spcBef>
              <a:spcAft>
                <a:spcPct val="0"/>
              </a:spcAft>
              <a:buClrTx/>
            </a:pPr>
            <a:r>
              <a:rPr lang="en-US" altLang="en-US" sz="900" dirty="0">
                <a:solidFill>
                  <a:srgbClr val="880000"/>
                </a:solidFill>
                <a:latin typeface="Courier New" panose="02070309020205020404" pitchFamily="49" charset="0"/>
                <a:cs typeface="Courier New" panose="02070309020205020404" pitchFamily="49" charset="0"/>
              </a:rPr>
              <a:t>// run dynamic shared memory version</a:t>
            </a:r>
            <a:r>
              <a:rPr lang="en-US" altLang="en-US" sz="900" dirty="0">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buClrTx/>
            </a:pPr>
            <a:r>
              <a:rPr lang="en-US" altLang="en-US" sz="900" dirty="0" err="1">
                <a:latin typeface="Courier New" panose="02070309020205020404" pitchFamily="49" charset="0"/>
                <a:cs typeface="Courier New" panose="02070309020205020404" pitchFamily="49" charset="0"/>
              </a:rPr>
              <a:t>cudaMemcpy</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latin typeface="Courier New" panose="02070309020205020404" pitchFamily="49" charset="0"/>
                <a:cs typeface="Courier New" panose="02070309020205020404" pitchFamily="49" charset="0"/>
              </a:rPr>
              <a:t>d_d</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n</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solidFill>
                  <a:srgbClr val="000088"/>
                </a:solidFill>
                <a:latin typeface="Courier New" panose="02070309020205020404" pitchFamily="49" charset="0"/>
                <a:cs typeface="Courier New" panose="02070309020205020404" pitchFamily="49" charset="0"/>
              </a:rPr>
              <a:t>sizeof</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solidFill>
                  <a:srgbClr val="000088"/>
                </a:solidFill>
                <a:latin typeface="Courier New" panose="02070309020205020404" pitchFamily="49" charset="0"/>
                <a:cs typeface="Courier New" panose="02070309020205020404" pitchFamily="49" charset="0"/>
              </a:rPr>
              <a:t>int</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cudaMemcpyHostToDevice</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buClrTx/>
            </a:pPr>
            <a:r>
              <a:rPr lang="en-US" altLang="en-US" sz="900" dirty="0" err="1">
                <a:latin typeface="Courier New" panose="02070309020205020404" pitchFamily="49" charset="0"/>
                <a:cs typeface="Courier New" panose="02070309020205020404" pitchFamily="49" charset="0"/>
              </a:rPr>
              <a:t>dynamicReverse</a:t>
            </a:r>
            <a:r>
              <a:rPr lang="en-US" altLang="en-US" sz="900" dirty="0">
                <a:solidFill>
                  <a:srgbClr val="666600"/>
                </a:solidFill>
                <a:latin typeface="Courier New" panose="02070309020205020404" pitchFamily="49" charset="0"/>
                <a:cs typeface="Courier New" panose="02070309020205020404" pitchFamily="49" charset="0"/>
              </a:rPr>
              <a:t>&lt;&lt;&lt;</a:t>
            </a:r>
            <a:r>
              <a:rPr lang="en-US" altLang="en-US" sz="900" dirty="0">
                <a:solidFill>
                  <a:srgbClr val="006666"/>
                </a:solidFill>
                <a:latin typeface="Courier New" panose="02070309020205020404" pitchFamily="49" charset="0"/>
                <a:cs typeface="Courier New" panose="02070309020205020404" pitchFamily="49" charset="0"/>
              </a:rPr>
              <a:t>1</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n</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n</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solidFill>
                  <a:srgbClr val="000088"/>
                </a:solidFill>
                <a:latin typeface="Courier New" panose="02070309020205020404" pitchFamily="49" charset="0"/>
                <a:cs typeface="Courier New" panose="02070309020205020404" pitchFamily="49" charset="0"/>
              </a:rPr>
              <a:t>sizeof</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solidFill>
                  <a:srgbClr val="000088"/>
                </a:solidFill>
                <a:latin typeface="Courier New" panose="02070309020205020404" pitchFamily="49" charset="0"/>
                <a:cs typeface="Courier New" panose="02070309020205020404" pitchFamily="49" charset="0"/>
              </a:rPr>
              <a:t>int</a:t>
            </a:r>
            <a:r>
              <a:rPr lang="en-US" altLang="en-US" sz="900" dirty="0">
                <a:solidFill>
                  <a:srgbClr val="666600"/>
                </a:solidFill>
                <a:latin typeface="Courier New" panose="02070309020205020404" pitchFamily="49" charset="0"/>
                <a:cs typeface="Courier New" panose="02070309020205020404" pitchFamily="49" charset="0"/>
              </a:rPr>
              <a:t>)&gt;&gt;&gt;(</a:t>
            </a:r>
            <a:r>
              <a:rPr lang="en-US" altLang="en-US" sz="900" dirty="0" err="1">
                <a:latin typeface="Courier New" panose="02070309020205020404" pitchFamily="49" charset="0"/>
                <a:cs typeface="Courier New" panose="02070309020205020404" pitchFamily="49" charset="0"/>
              </a:rPr>
              <a:t>d_d</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n</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buClrTx/>
            </a:pPr>
            <a:r>
              <a:rPr lang="en-US" altLang="en-US" sz="900" dirty="0" err="1">
                <a:latin typeface="Courier New" panose="02070309020205020404" pitchFamily="49" charset="0"/>
                <a:cs typeface="Courier New" panose="02070309020205020404" pitchFamily="49" charset="0"/>
              </a:rPr>
              <a:t>cudaMemcpy</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d</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d_d</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n </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err="1">
                <a:solidFill>
                  <a:srgbClr val="000088"/>
                </a:solidFill>
                <a:latin typeface="Courier New" panose="02070309020205020404" pitchFamily="49" charset="0"/>
                <a:cs typeface="Courier New" panose="02070309020205020404" pitchFamily="49" charset="0"/>
              </a:rPr>
              <a:t>sizeof</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solidFill>
                  <a:srgbClr val="000088"/>
                </a:solidFill>
                <a:latin typeface="Courier New" panose="02070309020205020404" pitchFamily="49" charset="0"/>
                <a:cs typeface="Courier New" panose="02070309020205020404" pitchFamily="49" charset="0"/>
              </a:rPr>
              <a:t>int</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cudaMemcpyDeviceToHost</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buClrTx/>
            </a:pPr>
            <a:r>
              <a:rPr lang="en-US" altLang="en-US" sz="900" dirty="0">
                <a:solidFill>
                  <a:srgbClr val="000088"/>
                </a:solidFill>
                <a:latin typeface="Courier New" panose="02070309020205020404" pitchFamily="49" charset="0"/>
                <a:cs typeface="Courier New" panose="02070309020205020404" pitchFamily="49" charset="0"/>
              </a:rPr>
              <a:t>for</a:t>
            </a:r>
            <a:r>
              <a:rPr lang="en-US" altLang="en-US" sz="900" dirty="0">
                <a:latin typeface="Courier New" panose="02070309020205020404" pitchFamily="49" charset="0"/>
                <a:cs typeface="Courier New" panose="02070309020205020404" pitchFamily="49" charset="0"/>
              </a:rPr>
              <a:t> </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solidFill>
                  <a:srgbClr val="000088"/>
                </a:solidFill>
                <a:latin typeface="Courier New" panose="02070309020205020404" pitchFamily="49" charset="0"/>
                <a:cs typeface="Courier New" panose="02070309020205020404" pitchFamily="49" charset="0"/>
              </a:rPr>
              <a:t>int</a:t>
            </a: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i</a:t>
            </a:r>
            <a:r>
              <a:rPr lang="en-US" altLang="en-US" sz="900" dirty="0">
                <a:latin typeface="Courier New" panose="02070309020205020404" pitchFamily="49" charset="0"/>
                <a:cs typeface="Courier New" panose="02070309020205020404" pitchFamily="49" charset="0"/>
              </a:rPr>
              <a:t> </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a:solidFill>
                  <a:srgbClr val="006666"/>
                </a:solidFill>
                <a:latin typeface="Courier New" panose="02070309020205020404" pitchFamily="49" charset="0"/>
                <a:cs typeface="Courier New" panose="02070309020205020404" pitchFamily="49" charset="0"/>
              </a:rPr>
              <a:t>0</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i</a:t>
            </a:r>
            <a:r>
              <a:rPr lang="en-US" altLang="en-US" sz="900" dirty="0">
                <a:latin typeface="Courier New" panose="02070309020205020404" pitchFamily="49" charset="0"/>
                <a:cs typeface="Courier New" panose="02070309020205020404" pitchFamily="49" charset="0"/>
              </a:rPr>
              <a:t> </a:t>
            </a:r>
            <a:r>
              <a:rPr lang="en-US" altLang="en-US" sz="900" dirty="0">
                <a:solidFill>
                  <a:srgbClr val="666600"/>
                </a:solidFill>
                <a:latin typeface="Courier New" panose="02070309020205020404" pitchFamily="49" charset="0"/>
                <a:cs typeface="Courier New" panose="02070309020205020404" pitchFamily="49" charset="0"/>
              </a:rPr>
              <a:t>&lt;</a:t>
            </a:r>
            <a:r>
              <a:rPr lang="en-US" altLang="en-US" sz="900" dirty="0">
                <a:latin typeface="Courier New" panose="02070309020205020404" pitchFamily="49" charset="0"/>
                <a:cs typeface="Courier New" panose="02070309020205020404" pitchFamily="49" charset="0"/>
              </a:rPr>
              <a:t> n</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i</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a:solidFill>
                  <a:srgbClr val="000088"/>
                </a:solidFill>
                <a:latin typeface="Courier New" panose="02070309020205020404" pitchFamily="49" charset="0"/>
                <a:cs typeface="Courier New" panose="02070309020205020404" pitchFamily="49" charset="0"/>
              </a:rPr>
              <a:t>if</a:t>
            </a:r>
            <a:r>
              <a:rPr lang="en-US" altLang="en-US" sz="900" dirty="0">
                <a:latin typeface="Courier New" panose="02070309020205020404" pitchFamily="49" charset="0"/>
                <a:cs typeface="Courier New" panose="02070309020205020404" pitchFamily="49" charset="0"/>
              </a:rPr>
              <a:t> </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d</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latin typeface="Courier New" panose="02070309020205020404" pitchFamily="49" charset="0"/>
                <a:cs typeface="Courier New" panose="02070309020205020404" pitchFamily="49" charset="0"/>
              </a:rPr>
              <a:t>i</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r</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latin typeface="Courier New" panose="02070309020205020404" pitchFamily="49" charset="0"/>
                <a:cs typeface="Courier New" panose="02070309020205020404" pitchFamily="49" charset="0"/>
              </a:rPr>
              <a:t>i</a:t>
            </a:r>
            <a:r>
              <a:rPr lang="en-US" altLang="en-US" sz="900" dirty="0">
                <a:solidFill>
                  <a:srgbClr val="666600"/>
                </a:solidFill>
                <a:latin typeface="Courier New" panose="02070309020205020404" pitchFamily="49" charset="0"/>
                <a:cs typeface="Courier New" panose="02070309020205020404" pitchFamily="49" charset="0"/>
              </a:rPr>
              <a:t>])</a:t>
            </a:r>
          </a:p>
          <a:p>
            <a:pPr defTabSz="685800" eaLnBrk="0" fontAlgn="base" hangingPunct="0">
              <a:spcBef>
                <a:spcPct val="0"/>
              </a:spcBef>
              <a:spcAft>
                <a:spcPct val="0"/>
              </a:spcAft>
              <a:buClrTx/>
            </a:pP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printf</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solidFill>
                  <a:srgbClr val="008800"/>
                </a:solidFill>
                <a:latin typeface="Courier New" panose="02070309020205020404" pitchFamily="49" charset="0"/>
                <a:cs typeface="Courier New" panose="02070309020205020404" pitchFamily="49" charset="0"/>
              </a:rPr>
              <a:t>"Error: d[%d]!=r[%d] (%d, %d)n"</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i</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i</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d</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latin typeface="Courier New" panose="02070309020205020404" pitchFamily="49" charset="0"/>
                <a:cs typeface="Courier New" panose="02070309020205020404" pitchFamily="49" charset="0"/>
              </a:rPr>
              <a:t>i</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r</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latin typeface="Courier New" panose="02070309020205020404" pitchFamily="49" charset="0"/>
                <a:cs typeface="Courier New" panose="02070309020205020404" pitchFamily="49" charset="0"/>
              </a:rPr>
              <a:t>i</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450" dirty="0">
                <a:solidFill>
                  <a:schemeClr val="tx1"/>
                </a:solidFill>
              </a:rPr>
              <a:t> </a:t>
            </a:r>
          </a:p>
          <a:p>
            <a:pPr defTabSz="685800" eaLnBrk="0" fontAlgn="base" hangingPunct="0">
              <a:spcBef>
                <a:spcPct val="0"/>
              </a:spcBef>
              <a:spcAft>
                <a:spcPct val="0"/>
              </a:spcAft>
              <a:buClrTx/>
            </a:pPr>
            <a:r>
              <a:rPr lang="en-US" altLang="en-US" sz="450" dirty="0">
                <a:latin typeface="Arial" panose="020B0604020202020204" pitchFamily="34" charset="0"/>
              </a:rPr>
              <a:t>..</a:t>
            </a:r>
            <a:endParaRPr lang="en-US" altLang="en-US" sz="1350" dirty="0">
              <a:solidFill>
                <a:schemeClr val="tx1"/>
              </a:solidFill>
              <a:latin typeface="Arial" panose="020B0604020202020204" pitchFamily="34" charset="0"/>
            </a:endParaRPr>
          </a:p>
        </p:txBody>
      </p:sp>
      <p:sp>
        <p:nvSpPr>
          <p:cNvPr id="7" name="TextBox 6"/>
          <p:cNvSpPr txBox="1"/>
          <p:nvPr/>
        </p:nvSpPr>
        <p:spPr>
          <a:xfrm>
            <a:off x="248885" y="4083801"/>
            <a:ext cx="6280535" cy="707886"/>
          </a:xfrm>
          <a:prstGeom prst="rect">
            <a:avLst/>
          </a:prstGeom>
          <a:noFill/>
        </p:spPr>
        <p:txBody>
          <a:bodyPr wrap="square" rtlCol="0">
            <a:spAutoFit/>
          </a:bodyPr>
          <a:lstStyle/>
          <a:p>
            <a:r>
              <a:rPr lang="en-US" altLang="en-US" sz="2000" dirty="0">
                <a:latin typeface="Raleway Light" panose="020B0604020202020204" charset="0"/>
              </a:rPr>
              <a:t>What if you need multiple dynamically sized arrays in a single kernel? </a:t>
            </a:r>
          </a:p>
        </p:txBody>
      </p:sp>
      <p:sp>
        <p:nvSpPr>
          <p:cNvPr id="8" name="Rectangle 7"/>
          <p:cNvSpPr/>
          <p:nvPr/>
        </p:nvSpPr>
        <p:spPr>
          <a:xfrm>
            <a:off x="2688119" y="4403819"/>
            <a:ext cx="4572000" cy="415498"/>
          </a:xfrm>
          <a:prstGeom prst="rect">
            <a:avLst/>
          </a:prstGeom>
        </p:spPr>
        <p:txBody>
          <a:bodyPr>
            <a:spAutoFit/>
          </a:bodyPr>
          <a:lstStyle/>
          <a:p>
            <a:r>
              <a:rPr lang="en-US" altLang="en-US" sz="1050" dirty="0"/>
              <a:t>You must declare a single </a:t>
            </a:r>
            <a:r>
              <a:rPr lang="en-US" altLang="en-US" sz="1050" dirty="0">
                <a:cs typeface="Courier New" panose="02070309020205020404" pitchFamily="49" charset="0"/>
              </a:rPr>
              <a:t>extern</a:t>
            </a:r>
            <a:r>
              <a:rPr lang="en-US" altLang="en-US" sz="1050" dirty="0"/>
              <a:t> </a:t>
            </a:r>
            <a:r>
              <a:rPr lang="en-US" altLang="en-US" sz="1050" dirty="0" err="1"/>
              <a:t>unsized</a:t>
            </a:r>
            <a:r>
              <a:rPr lang="en-US" altLang="en-US" sz="1050" dirty="0"/>
              <a:t> array as before, and use pointers into it to divide it into multiple arrays</a:t>
            </a:r>
            <a:endParaRPr lang="en-US" altLang="en-US" sz="2100" dirty="0"/>
          </a:p>
        </p:txBody>
      </p:sp>
      <p:cxnSp>
        <p:nvCxnSpPr>
          <p:cNvPr id="9" name="Straight Connector 8"/>
          <p:cNvCxnSpPr/>
          <p:nvPr/>
        </p:nvCxnSpPr>
        <p:spPr>
          <a:xfrm>
            <a:off x="3755115" y="2076583"/>
            <a:ext cx="7145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057250" y="3039740"/>
            <a:ext cx="11658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199600" y="4827300"/>
            <a:ext cx="1508746" cy="253916"/>
          </a:xfrm>
          <a:prstGeom prst="rect">
            <a:avLst/>
          </a:prstGeom>
        </p:spPr>
        <p:txBody>
          <a:bodyPr wrap="none">
            <a:spAutoFit/>
          </a:bodyPr>
          <a:lstStyle/>
          <a:p>
            <a:r>
              <a:rPr lang="en-US" altLang="en-US" sz="1050" dirty="0"/>
              <a:t>Basically, don’t do it...</a:t>
            </a:r>
            <a:r>
              <a:rPr lang="en-US" altLang="en-US" sz="600" dirty="0"/>
              <a:t> </a:t>
            </a:r>
            <a:endParaRPr lang="en-US" altLang="en-US" sz="2100" dirty="0"/>
          </a:p>
        </p:txBody>
      </p:sp>
      <p:sp>
        <p:nvSpPr>
          <p:cNvPr id="14" name="Rectangle 13"/>
          <p:cNvSpPr/>
          <p:nvPr/>
        </p:nvSpPr>
        <p:spPr>
          <a:xfrm>
            <a:off x="7260119" y="4834790"/>
            <a:ext cx="917239" cy="253916"/>
          </a:xfrm>
          <a:prstGeom prst="rect">
            <a:avLst/>
          </a:prstGeom>
        </p:spPr>
        <p:txBody>
          <a:bodyPr wrap="none">
            <a:spAutoFit/>
          </a:bodyPr>
          <a:lstStyle/>
          <a:p>
            <a:r>
              <a:rPr lang="en-US" altLang="en-US" sz="1050" dirty="0"/>
              <a:t>Just don’t…</a:t>
            </a:r>
            <a:r>
              <a:rPr lang="en-US" altLang="en-US" sz="600" dirty="0"/>
              <a:t> </a:t>
            </a:r>
            <a:endParaRPr lang="en-US" altLang="en-US" sz="2100" dirty="0"/>
          </a:p>
        </p:txBody>
      </p:sp>
    </p:spTree>
    <p:extLst>
      <p:ext uri="{BB962C8B-B14F-4D97-AF65-F5344CB8AC3E}">
        <p14:creationId xmlns:p14="http://schemas.microsoft.com/office/powerpoint/2010/main" val="35164793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7" grpId="0"/>
      <p:bldP spid="8" grpId="0"/>
      <p:bldP spid="11"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Shared Memory</a:t>
            </a:r>
          </a:p>
          <a:p>
            <a:pPr lvl="1"/>
            <a:r>
              <a:rPr lang="en-US" dirty="0"/>
              <a:t>Another positive feature is that it is programmable on Kepler Architecture. </a:t>
            </a:r>
          </a:p>
          <a:p>
            <a:pPr lvl="1"/>
            <a:r>
              <a:rPr lang="en-US" dirty="0"/>
              <a:t>You can assign the amount of memory you need.</a:t>
            </a:r>
          </a:p>
          <a:p>
            <a:pPr lvl="2"/>
            <a:r>
              <a:rPr lang="en-US" dirty="0"/>
              <a:t>Shared memory and the L1 cache use the same physical space of 64K on-chip memory</a:t>
            </a:r>
          </a:p>
          <a:p>
            <a:pPr lvl="1"/>
            <a:endParaRPr lang="en-US" dirty="0"/>
          </a:p>
        </p:txBody>
      </p:sp>
      <p:sp>
        <p:nvSpPr>
          <p:cNvPr id="9" name="Rectangle 8"/>
          <p:cNvSpPr/>
          <p:nvPr/>
        </p:nvSpPr>
        <p:spPr>
          <a:xfrm>
            <a:off x="3022948" y="3302977"/>
            <a:ext cx="4031873" cy="1061829"/>
          </a:xfrm>
          <a:prstGeom prst="rect">
            <a:avLst/>
          </a:prstGeom>
        </p:spPr>
        <p:txBody>
          <a:bodyPr wrap="none">
            <a:spAutoFit/>
          </a:bodyPr>
          <a:lstStyle/>
          <a:p>
            <a:r>
              <a:rPr lang="en-US" sz="1050" dirty="0" err="1">
                <a:latin typeface="Courier New" panose="02070309020205020404" pitchFamily="49" charset="0"/>
                <a:cs typeface="Courier New" panose="02070309020205020404" pitchFamily="49" charset="0"/>
              </a:rPr>
              <a:t>cudaDeviceSetCacheConfig</a:t>
            </a:r>
            <a:r>
              <a:rPr lang="en-US" sz="1050" dirty="0">
                <a:latin typeface="Courier New" panose="02070309020205020404" pitchFamily="49" charset="0"/>
                <a:cs typeface="Courier New" panose="02070309020205020404" pitchFamily="49" charset="0"/>
              </a:rPr>
              <a:t>(cudaFuncCachePreferL1);</a:t>
            </a:r>
          </a:p>
          <a:p>
            <a:endParaRPr lang="en-US" sz="1050" dirty="0"/>
          </a:p>
          <a:p>
            <a:r>
              <a:rPr lang="en-US" sz="1050" dirty="0"/>
              <a:t>Options are:</a:t>
            </a:r>
          </a:p>
          <a:p>
            <a:r>
              <a:rPr lang="en-US" sz="1050" dirty="0">
                <a:latin typeface="Courier New" panose="02070309020205020404" pitchFamily="49" charset="0"/>
                <a:cs typeface="Courier New" panose="02070309020205020404" pitchFamily="49" charset="0"/>
              </a:rPr>
              <a:t>	cudaFuncCachePreferL1</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cudaFuncCachePreferShared</a:t>
            </a:r>
            <a:endParaRPr lang="en-US" sz="1050" dirty="0">
              <a:latin typeface="Courier New" panose="02070309020205020404" pitchFamily="49" charset="0"/>
              <a:cs typeface="Courier New" panose="02070309020205020404" pitchFamily="49" charset="0"/>
            </a:endParaRP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cudaFuncCachePreferEqual</a:t>
            </a:r>
            <a:endParaRPr lang="en-US" sz="105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75808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a:xfrm>
            <a:off x="-125" y="1352327"/>
            <a:ext cx="4401304" cy="3123073"/>
          </a:xfrm>
        </p:spPr>
        <p:txBody>
          <a:bodyPr/>
          <a:lstStyle/>
          <a:p>
            <a:r>
              <a:rPr lang="en-US" dirty="0"/>
              <a:t>Shared Memory</a:t>
            </a:r>
          </a:p>
          <a:p>
            <a:pPr lvl="1"/>
            <a:r>
              <a:rPr lang="en-US" dirty="0"/>
              <a:t>This is usually the best way to optimize your algorithms memory behavior if there are multiple accesses to those memory addresses.</a:t>
            </a:r>
          </a:p>
          <a:p>
            <a:pPr lvl="1"/>
            <a:r>
              <a:rPr lang="en-US" dirty="0"/>
              <a:t>Example:</a:t>
            </a:r>
          </a:p>
          <a:p>
            <a:pPr lvl="1"/>
            <a:endParaRPr lang="en-US" dirty="0"/>
          </a:p>
        </p:txBody>
      </p:sp>
      <p:sp>
        <p:nvSpPr>
          <p:cNvPr id="8" name="Rectangle 7"/>
          <p:cNvSpPr/>
          <p:nvPr/>
        </p:nvSpPr>
        <p:spPr>
          <a:xfrm>
            <a:off x="4314067" y="1716953"/>
            <a:ext cx="4669913" cy="2758447"/>
          </a:xfrm>
          <a:prstGeom prst="rect">
            <a:avLst/>
          </a:prstGeom>
          <a:solidFill>
            <a:srgbClr val="FFFFFF"/>
          </a:solidFill>
        </p:spPr>
        <p:txBody>
          <a:bodyPr wrap="square">
            <a:spAutoFit/>
          </a:bodyPr>
          <a:lstStyle/>
          <a:p>
            <a:pPr defTabSz="685800">
              <a:buClrTx/>
              <a:defRPr/>
            </a:pPr>
            <a:r>
              <a:rPr lang="en-US" sz="825" dirty="0">
                <a:latin typeface="Courier New" panose="02070309020205020404" pitchFamily="49" charset="0"/>
              </a:rPr>
              <a:t>__global__ </a:t>
            </a:r>
            <a:r>
              <a:rPr lang="en-US" sz="825" dirty="0">
                <a:solidFill>
                  <a:srgbClr val="8000FF"/>
                </a:solidFill>
                <a:latin typeface="Courier New" panose="02070309020205020404" pitchFamily="49" charset="0"/>
              </a:rPr>
              <a:t>void</a:t>
            </a:r>
            <a:r>
              <a:rPr lang="en-US" sz="825" dirty="0">
                <a:latin typeface="Courier New" panose="02070309020205020404" pitchFamily="49" charset="0"/>
              </a:rPr>
              <a:t> </a:t>
            </a:r>
            <a:r>
              <a:rPr lang="en-US" sz="825" dirty="0" err="1">
                <a:latin typeface="Courier New" panose="02070309020205020404" pitchFamily="49" charset="0"/>
              </a:rPr>
              <a:t>compute_it</a:t>
            </a:r>
            <a:r>
              <a:rPr lang="en-US" sz="825" b="1" dirty="0">
                <a:solidFill>
                  <a:srgbClr val="000080"/>
                </a:solidFill>
                <a:latin typeface="Courier New" panose="02070309020205020404" pitchFamily="49" charset="0"/>
              </a:rPr>
              <a:t>(</a:t>
            </a:r>
            <a:r>
              <a:rPr lang="en-US" sz="825" dirty="0">
                <a:solidFill>
                  <a:srgbClr val="8000FF"/>
                </a:solidFill>
                <a:latin typeface="Courier New" panose="02070309020205020404" pitchFamily="49" charset="0"/>
              </a:rPr>
              <a:t>float</a:t>
            </a:r>
            <a:r>
              <a:rPr lang="en-US" sz="825" dirty="0">
                <a:latin typeface="Courier New" panose="02070309020205020404" pitchFamily="49" charset="0"/>
              </a:rPr>
              <a:t> </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data</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p>
          <a:p>
            <a:pPr lvl="1" defTabSz="685800">
              <a:buClrTx/>
              <a:defRPr/>
            </a:pPr>
            <a:r>
              <a:rPr lang="en-US" sz="825" dirty="0">
                <a:solidFill>
                  <a:srgbClr val="8000FF"/>
                </a:solidFill>
                <a:latin typeface="Courier New" panose="02070309020205020404" pitchFamily="49" charset="0"/>
              </a:rPr>
              <a:t>int</a:t>
            </a:r>
            <a:r>
              <a:rPr lang="en-US" sz="825" dirty="0">
                <a:latin typeface="Courier New" panose="02070309020205020404" pitchFamily="49" charset="0"/>
              </a:rPr>
              <a:t> </a:t>
            </a:r>
            <a:r>
              <a:rPr lang="en-US" sz="825" dirty="0" err="1">
                <a:latin typeface="Courier New" panose="02070309020205020404" pitchFamily="49" charset="0"/>
              </a:rPr>
              <a:t>tid</a:t>
            </a:r>
            <a:r>
              <a:rPr lang="en-US" sz="825" dirty="0">
                <a:latin typeface="Courier New" panose="02070309020205020404" pitchFamily="49" charset="0"/>
              </a:rPr>
              <a:t> </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r>
              <a:rPr lang="en-US" sz="825" dirty="0" err="1">
                <a:latin typeface="Courier New" panose="02070309020205020404" pitchFamily="49" charset="0"/>
              </a:rPr>
              <a:t>threadIdx</a:t>
            </a:r>
            <a:r>
              <a:rPr lang="en-US" sz="825" b="1" dirty="0" err="1">
                <a:solidFill>
                  <a:srgbClr val="000080"/>
                </a:solidFill>
                <a:latin typeface="Courier New" panose="02070309020205020404" pitchFamily="49" charset="0"/>
              </a:rPr>
              <a:t>.</a:t>
            </a:r>
            <a:r>
              <a:rPr lang="en-US" sz="825" dirty="0" err="1">
                <a:latin typeface="Courier New" panose="02070309020205020404" pitchFamily="49" charset="0"/>
              </a:rPr>
              <a:t>x</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p>
          <a:p>
            <a:pPr lvl="1" defTabSz="685800">
              <a:buClrTx/>
              <a:defRPr/>
            </a:pPr>
            <a:r>
              <a:rPr lang="en-US" sz="825" dirty="0">
                <a:latin typeface="Courier New" panose="02070309020205020404" pitchFamily="49" charset="0"/>
              </a:rPr>
              <a:t>__shared__ </a:t>
            </a:r>
            <a:r>
              <a:rPr lang="en-US" sz="825" dirty="0">
                <a:solidFill>
                  <a:srgbClr val="8000FF"/>
                </a:solidFill>
                <a:latin typeface="Courier New" panose="02070309020205020404" pitchFamily="49" charset="0"/>
              </a:rPr>
              <a:t>float</a:t>
            </a:r>
            <a:r>
              <a:rPr lang="en-US" sz="825" dirty="0">
                <a:latin typeface="Courier New" panose="02070309020205020404" pitchFamily="49" charset="0"/>
              </a:rPr>
              <a:t> </a:t>
            </a:r>
            <a:r>
              <a:rPr lang="en-US" sz="825" dirty="0" err="1">
                <a:latin typeface="Courier New" panose="02070309020205020404" pitchFamily="49" charset="0"/>
              </a:rPr>
              <a:t>myblock</a:t>
            </a:r>
            <a:r>
              <a:rPr lang="en-US" sz="825" b="1" dirty="0">
                <a:solidFill>
                  <a:srgbClr val="000080"/>
                </a:solidFill>
                <a:latin typeface="Courier New" panose="02070309020205020404" pitchFamily="49" charset="0"/>
              </a:rPr>
              <a:t>[</a:t>
            </a:r>
            <a:r>
              <a:rPr lang="en-US" sz="825" dirty="0">
                <a:solidFill>
                  <a:srgbClr val="FF8000"/>
                </a:solidFill>
                <a:latin typeface="Courier New" panose="02070309020205020404" pitchFamily="49" charset="0"/>
              </a:rPr>
              <a:t>1024</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p>
          <a:p>
            <a:pPr lvl="1" defTabSz="685800">
              <a:buClrTx/>
              <a:defRPr/>
            </a:pPr>
            <a:r>
              <a:rPr lang="en-US" sz="825" dirty="0">
                <a:solidFill>
                  <a:srgbClr val="8000FF"/>
                </a:solidFill>
                <a:latin typeface="Courier New" panose="02070309020205020404" pitchFamily="49" charset="0"/>
              </a:rPr>
              <a:t>float</a:t>
            </a:r>
            <a:r>
              <a:rPr lang="en-US" sz="825" dirty="0">
                <a:latin typeface="Courier New" panose="02070309020205020404" pitchFamily="49" charset="0"/>
              </a:rPr>
              <a:t> </a:t>
            </a:r>
            <a:r>
              <a:rPr lang="en-US" sz="825" dirty="0" err="1">
                <a:latin typeface="Courier New" panose="02070309020205020404" pitchFamily="49" charset="0"/>
              </a:rPr>
              <a:t>tmp</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p>
          <a:p>
            <a:pPr lvl="1" defTabSz="685800">
              <a:buClrTx/>
              <a:defRPr/>
            </a:pPr>
            <a:endParaRPr lang="en-US" sz="825" dirty="0">
              <a:latin typeface="Courier New" panose="02070309020205020404" pitchFamily="49" charset="0"/>
            </a:endParaRPr>
          </a:p>
          <a:p>
            <a:pPr lvl="1" defTabSz="685800">
              <a:buClrTx/>
              <a:defRPr/>
            </a:pPr>
            <a:r>
              <a:rPr lang="en-US" sz="825" dirty="0">
                <a:solidFill>
                  <a:srgbClr val="008000"/>
                </a:solidFill>
                <a:latin typeface="Courier New" panose="02070309020205020404" pitchFamily="49" charset="0"/>
              </a:rPr>
              <a:t>// load the thread's data element into shared memory </a:t>
            </a:r>
          </a:p>
          <a:p>
            <a:pPr lvl="1" defTabSz="685800">
              <a:buClrTx/>
              <a:defRPr/>
            </a:pPr>
            <a:r>
              <a:rPr lang="en-US" sz="825" dirty="0" err="1">
                <a:latin typeface="Courier New" panose="02070309020205020404" pitchFamily="49" charset="0"/>
              </a:rPr>
              <a:t>myblock</a:t>
            </a:r>
            <a:r>
              <a:rPr lang="en-US" sz="825" b="1" dirty="0">
                <a:solidFill>
                  <a:srgbClr val="000080"/>
                </a:solidFill>
                <a:latin typeface="Courier New" panose="02070309020205020404" pitchFamily="49" charset="0"/>
              </a:rPr>
              <a:t>[</a:t>
            </a:r>
            <a:r>
              <a:rPr lang="en-US" sz="825" dirty="0" err="1">
                <a:latin typeface="Courier New" panose="02070309020205020404" pitchFamily="49" charset="0"/>
              </a:rPr>
              <a:t>tid</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data</a:t>
            </a:r>
            <a:r>
              <a:rPr lang="en-US" sz="825" b="1" dirty="0">
                <a:solidFill>
                  <a:srgbClr val="000080"/>
                </a:solidFill>
                <a:latin typeface="Courier New" panose="02070309020205020404" pitchFamily="49" charset="0"/>
              </a:rPr>
              <a:t>[</a:t>
            </a:r>
            <a:r>
              <a:rPr lang="en-US" sz="825" dirty="0" err="1">
                <a:latin typeface="Courier New" panose="02070309020205020404" pitchFamily="49" charset="0"/>
              </a:rPr>
              <a:t>tid</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p>
          <a:p>
            <a:pPr lvl="1" defTabSz="685800">
              <a:buClrTx/>
              <a:defRPr/>
            </a:pPr>
            <a:endParaRPr lang="en-US" sz="825" dirty="0">
              <a:latin typeface="Courier New" panose="02070309020205020404" pitchFamily="49" charset="0"/>
            </a:endParaRPr>
          </a:p>
          <a:p>
            <a:pPr lvl="1" defTabSz="685800">
              <a:buClrTx/>
              <a:defRPr/>
            </a:pPr>
            <a:r>
              <a:rPr lang="en-US" sz="825" dirty="0">
                <a:solidFill>
                  <a:srgbClr val="008000"/>
                </a:solidFill>
                <a:latin typeface="Courier New" panose="02070309020205020404" pitchFamily="49" charset="0"/>
              </a:rPr>
              <a:t>// ensure that all threads have loaded their values into </a:t>
            </a:r>
          </a:p>
          <a:p>
            <a:pPr lvl="1" defTabSz="685800">
              <a:buClrTx/>
              <a:defRPr/>
            </a:pPr>
            <a:r>
              <a:rPr lang="en-US" sz="825" dirty="0">
                <a:solidFill>
                  <a:srgbClr val="008000"/>
                </a:solidFill>
                <a:latin typeface="Courier New" panose="02070309020205020404" pitchFamily="49" charset="0"/>
              </a:rPr>
              <a:t>// shared memory; otherwise, one thread might be computing </a:t>
            </a:r>
          </a:p>
          <a:p>
            <a:pPr lvl="1" defTabSz="685800">
              <a:buClrTx/>
              <a:defRPr/>
            </a:pPr>
            <a:r>
              <a:rPr lang="en-US" sz="825" dirty="0">
                <a:solidFill>
                  <a:srgbClr val="008000"/>
                </a:solidFill>
                <a:latin typeface="Courier New" panose="02070309020205020404" pitchFamily="49" charset="0"/>
              </a:rPr>
              <a:t>// on uninitialized data. </a:t>
            </a:r>
          </a:p>
          <a:p>
            <a:pPr lvl="1" defTabSz="685800">
              <a:buClrTx/>
              <a:defRPr/>
            </a:pPr>
            <a:r>
              <a:rPr lang="en-US" sz="825" dirty="0">
                <a:latin typeface="Courier New" panose="02070309020205020404" pitchFamily="49" charset="0"/>
              </a:rPr>
              <a:t>__</a:t>
            </a:r>
            <a:r>
              <a:rPr lang="en-US" sz="825" dirty="0" err="1">
                <a:latin typeface="Courier New" panose="02070309020205020404" pitchFamily="49" charset="0"/>
              </a:rPr>
              <a:t>syncthreads</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p>
          <a:p>
            <a:pPr lvl="1" defTabSz="685800">
              <a:buClrTx/>
              <a:defRPr/>
            </a:pPr>
            <a:endParaRPr lang="en-US" sz="825" dirty="0">
              <a:latin typeface="Courier New" panose="02070309020205020404" pitchFamily="49" charset="0"/>
            </a:endParaRPr>
          </a:p>
          <a:p>
            <a:pPr lvl="1" defTabSz="685800">
              <a:buClrTx/>
              <a:defRPr/>
            </a:pPr>
            <a:r>
              <a:rPr lang="en-US" sz="825" dirty="0">
                <a:solidFill>
                  <a:srgbClr val="008000"/>
                </a:solidFill>
                <a:latin typeface="Courier New" panose="02070309020205020404" pitchFamily="49" charset="0"/>
              </a:rPr>
              <a:t>// compute the average of this thread's left and right neighbors </a:t>
            </a:r>
          </a:p>
          <a:p>
            <a:pPr lvl="1" defTabSz="685800">
              <a:buClrTx/>
              <a:defRPr/>
            </a:pPr>
            <a:r>
              <a:rPr lang="en-US" sz="825" dirty="0" err="1">
                <a:latin typeface="Courier New" panose="02070309020205020404" pitchFamily="49" charset="0"/>
              </a:rPr>
              <a:t>tmp</a:t>
            </a:r>
            <a:r>
              <a:rPr lang="en-US" sz="825" dirty="0">
                <a:latin typeface="Courier New" panose="02070309020205020404" pitchFamily="49" charset="0"/>
              </a:rPr>
              <a:t> </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r>
              <a:rPr lang="en-US" sz="825" b="1" dirty="0">
                <a:solidFill>
                  <a:srgbClr val="000080"/>
                </a:solidFill>
                <a:latin typeface="Courier New" panose="02070309020205020404" pitchFamily="49" charset="0"/>
              </a:rPr>
              <a:t>(</a:t>
            </a:r>
            <a:r>
              <a:rPr lang="en-US" sz="825" dirty="0" err="1">
                <a:latin typeface="Courier New" panose="02070309020205020404" pitchFamily="49" charset="0"/>
              </a:rPr>
              <a:t>myblock</a:t>
            </a:r>
            <a:r>
              <a:rPr lang="en-US" sz="825" b="1" dirty="0">
                <a:solidFill>
                  <a:srgbClr val="000080"/>
                </a:solidFill>
                <a:latin typeface="Courier New" panose="02070309020205020404" pitchFamily="49" charset="0"/>
              </a:rPr>
              <a:t>[</a:t>
            </a:r>
            <a:r>
              <a:rPr lang="en-US" sz="825" dirty="0" err="1">
                <a:latin typeface="Courier New" panose="02070309020205020404" pitchFamily="49" charset="0"/>
              </a:rPr>
              <a:t>tid</a:t>
            </a:r>
            <a:r>
              <a:rPr lang="en-US" sz="825" b="1" dirty="0">
                <a:solidFill>
                  <a:srgbClr val="000080"/>
                </a:solidFill>
                <a:latin typeface="Courier New" panose="02070309020205020404" pitchFamily="49" charset="0"/>
              </a:rPr>
              <a:t>&gt;</a:t>
            </a:r>
            <a:r>
              <a:rPr lang="en-US" sz="825" dirty="0">
                <a:solidFill>
                  <a:srgbClr val="FF8000"/>
                </a:solidFill>
                <a:latin typeface="Courier New" panose="02070309020205020404" pitchFamily="49" charset="0"/>
              </a:rPr>
              <a:t>0</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tid</a:t>
            </a:r>
            <a:r>
              <a:rPr lang="en-US" sz="825" b="1" dirty="0">
                <a:solidFill>
                  <a:srgbClr val="000080"/>
                </a:solidFill>
                <a:latin typeface="Courier New" panose="02070309020205020404" pitchFamily="49" charset="0"/>
              </a:rPr>
              <a:t>-</a:t>
            </a:r>
            <a:r>
              <a:rPr lang="en-US" sz="825" dirty="0">
                <a:solidFill>
                  <a:srgbClr val="FF8000"/>
                </a:solidFill>
                <a:latin typeface="Courier New" panose="02070309020205020404" pitchFamily="49" charset="0"/>
              </a:rPr>
              <a:t>1</a:t>
            </a:r>
            <a:r>
              <a:rPr lang="en-US" sz="825" b="1" dirty="0">
                <a:solidFill>
                  <a:srgbClr val="000080"/>
                </a:solidFill>
                <a:latin typeface="Courier New" panose="02070309020205020404" pitchFamily="49" charset="0"/>
              </a:rPr>
              <a:t>:</a:t>
            </a:r>
            <a:r>
              <a:rPr lang="en-US" sz="825" dirty="0">
                <a:solidFill>
                  <a:srgbClr val="FF8000"/>
                </a:solidFill>
                <a:latin typeface="Courier New" panose="02070309020205020404" pitchFamily="49" charset="0"/>
              </a:rPr>
              <a:t>1023</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r>
              <a:rPr lang="en-US" sz="825" dirty="0" err="1">
                <a:latin typeface="Courier New" panose="02070309020205020404" pitchFamily="49" charset="0"/>
              </a:rPr>
              <a:t>myblock</a:t>
            </a:r>
            <a:r>
              <a:rPr lang="en-US" sz="825" b="1" dirty="0">
                <a:solidFill>
                  <a:srgbClr val="000080"/>
                </a:solidFill>
                <a:latin typeface="Courier New" panose="02070309020205020404" pitchFamily="49" charset="0"/>
              </a:rPr>
              <a:t>[</a:t>
            </a:r>
            <a:r>
              <a:rPr lang="en-US" sz="825" dirty="0" err="1">
                <a:latin typeface="Courier New" panose="02070309020205020404" pitchFamily="49" charset="0"/>
              </a:rPr>
              <a:t>tid</a:t>
            </a:r>
            <a:r>
              <a:rPr lang="en-US" sz="825" b="1" dirty="0">
                <a:solidFill>
                  <a:srgbClr val="000080"/>
                </a:solidFill>
                <a:latin typeface="Courier New" panose="02070309020205020404" pitchFamily="49" charset="0"/>
              </a:rPr>
              <a:t>&lt;</a:t>
            </a:r>
            <a:r>
              <a:rPr lang="en-US" sz="825" dirty="0">
                <a:solidFill>
                  <a:srgbClr val="FF8000"/>
                </a:solidFill>
                <a:latin typeface="Courier New" panose="02070309020205020404" pitchFamily="49" charset="0"/>
              </a:rPr>
              <a:t>1023</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tid</a:t>
            </a:r>
            <a:r>
              <a:rPr lang="en-US" sz="825" b="1" dirty="0">
                <a:solidFill>
                  <a:srgbClr val="000080"/>
                </a:solidFill>
                <a:latin typeface="Courier New" panose="02070309020205020404" pitchFamily="49" charset="0"/>
              </a:rPr>
              <a:t>+</a:t>
            </a:r>
            <a:r>
              <a:rPr lang="en-US" sz="825" dirty="0">
                <a:solidFill>
                  <a:srgbClr val="FF8000"/>
                </a:solidFill>
                <a:latin typeface="Courier New" panose="02070309020205020404" pitchFamily="49" charset="0"/>
              </a:rPr>
              <a:t>1</a:t>
            </a:r>
            <a:r>
              <a:rPr lang="en-US" sz="825" b="1" dirty="0">
                <a:solidFill>
                  <a:srgbClr val="000080"/>
                </a:solidFill>
                <a:latin typeface="Courier New" panose="02070309020205020404" pitchFamily="49" charset="0"/>
              </a:rPr>
              <a:t>:</a:t>
            </a:r>
            <a:r>
              <a:rPr lang="en-US" sz="825" dirty="0">
                <a:solidFill>
                  <a:srgbClr val="FF8000"/>
                </a:solidFill>
                <a:latin typeface="Courier New" panose="02070309020205020404" pitchFamily="49" charset="0"/>
              </a:rPr>
              <a:t>0</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r>
              <a:rPr lang="en-US" sz="825" dirty="0">
                <a:solidFill>
                  <a:srgbClr val="FF8000"/>
                </a:solidFill>
                <a:latin typeface="Courier New" panose="02070309020205020404" pitchFamily="49" charset="0"/>
              </a:rPr>
              <a:t>0.5f</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p>
          <a:p>
            <a:pPr lvl="1" defTabSz="685800">
              <a:buClrTx/>
              <a:defRPr/>
            </a:pPr>
            <a:r>
              <a:rPr lang="en-US" sz="825" dirty="0">
                <a:solidFill>
                  <a:srgbClr val="008000"/>
                </a:solidFill>
                <a:latin typeface="Courier New" panose="02070309020205020404" pitchFamily="49" charset="0"/>
              </a:rPr>
              <a:t>// square the </a:t>
            </a:r>
            <a:r>
              <a:rPr lang="en-US" sz="825" dirty="0" err="1">
                <a:solidFill>
                  <a:srgbClr val="008000"/>
                </a:solidFill>
                <a:latin typeface="Courier New" panose="02070309020205020404" pitchFamily="49" charset="0"/>
              </a:rPr>
              <a:t>previousr</a:t>
            </a:r>
            <a:r>
              <a:rPr lang="en-US" sz="825" dirty="0">
                <a:solidFill>
                  <a:srgbClr val="008000"/>
                </a:solidFill>
                <a:latin typeface="Courier New" panose="02070309020205020404" pitchFamily="49" charset="0"/>
              </a:rPr>
              <a:t> result and add my value, squared </a:t>
            </a:r>
          </a:p>
          <a:p>
            <a:pPr lvl="1" defTabSz="685800">
              <a:buClrTx/>
              <a:defRPr/>
            </a:pPr>
            <a:r>
              <a:rPr lang="en-US" sz="825" dirty="0" err="1">
                <a:latin typeface="Courier New" panose="02070309020205020404" pitchFamily="49" charset="0"/>
              </a:rPr>
              <a:t>myblock</a:t>
            </a:r>
            <a:r>
              <a:rPr lang="en-US" sz="825" b="1" dirty="0">
                <a:solidFill>
                  <a:srgbClr val="000080"/>
                </a:solidFill>
                <a:latin typeface="Courier New" panose="02070309020205020404" pitchFamily="49" charset="0"/>
              </a:rPr>
              <a:t>[</a:t>
            </a:r>
            <a:r>
              <a:rPr lang="en-US" sz="825" dirty="0" err="1">
                <a:latin typeface="Courier New" panose="02070309020205020404" pitchFamily="49" charset="0"/>
              </a:rPr>
              <a:t>tid</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r>
              <a:rPr lang="en-US" sz="825" dirty="0" err="1">
                <a:latin typeface="Courier New" panose="02070309020205020404" pitchFamily="49" charset="0"/>
              </a:rPr>
              <a:t>tmp</a:t>
            </a:r>
            <a:r>
              <a:rPr lang="en-US" sz="825" b="1" dirty="0">
                <a:solidFill>
                  <a:srgbClr val="000080"/>
                </a:solidFill>
                <a:latin typeface="Courier New" panose="02070309020205020404" pitchFamily="49" charset="0"/>
              </a:rPr>
              <a:t>*</a:t>
            </a:r>
            <a:r>
              <a:rPr lang="en-US" sz="825" dirty="0" err="1">
                <a:latin typeface="Courier New" panose="02070309020205020404" pitchFamily="49" charset="0"/>
              </a:rPr>
              <a:t>tmp</a:t>
            </a:r>
            <a:r>
              <a:rPr lang="en-US" sz="825" dirty="0">
                <a:latin typeface="Courier New" panose="02070309020205020404" pitchFamily="49" charset="0"/>
              </a:rPr>
              <a:t> </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r>
              <a:rPr lang="en-US" sz="825" dirty="0" err="1">
                <a:latin typeface="Courier New" panose="02070309020205020404" pitchFamily="49" charset="0"/>
              </a:rPr>
              <a:t>myblock</a:t>
            </a:r>
            <a:r>
              <a:rPr lang="en-US" sz="825" b="1" dirty="0">
                <a:solidFill>
                  <a:srgbClr val="000080"/>
                </a:solidFill>
                <a:latin typeface="Courier New" panose="02070309020205020404" pitchFamily="49" charset="0"/>
              </a:rPr>
              <a:t>[</a:t>
            </a:r>
            <a:r>
              <a:rPr lang="en-US" sz="825" dirty="0" err="1">
                <a:latin typeface="Courier New" panose="02070309020205020404" pitchFamily="49" charset="0"/>
              </a:rPr>
              <a:t>tid</a:t>
            </a:r>
            <a:r>
              <a:rPr lang="en-US" sz="825" b="1" dirty="0">
                <a:solidFill>
                  <a:srgbClr val="000080"/>
                </a:solidFill>
                <a:latin typeface="Courier New" panose="02070309020205020404" pitchFamily="49" charset="0"/>
              </a:rPr>
              <a:t>]*</a:t>
            </a:r>
            <a:r>
              <a:rPr lang="en-US" sz="825" dirty="0" err="1">
                <a:latin typeface="Courier New" panose="02070309020205020404" pitchFamily="49" charset="0"/>
              </a:rPr>
              <a:t>myblock</a:t>
            </a:r>
            <a:r>
              <a:rPr lang="en-US" sz="825" b="1" dirty="0">
                <a:solidFill>
                  <a:srgbClr val="000080"/>
                </a:solidFill>
                <a:latin typeface="Courier New" panose="02070309020205020404" pitchFamily="49" charset="0"/>
              </a:rPr>
              <a:t>[</a:t>
            </a:r>
            <a:r>
              <a:rPr lang="en-US" sz="825" dirty="0" err="1">
                <a:latin typeface="Courier New" panose="02070309020205020404" pitchFamily="49" charset="0"/>
              </a:rPr>
              <a:t>tid</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p>
          <a:p>
            <a:pPr lvl="1" defTabSz="685800">
              <a:buClrTx/>
              <a:defRPr/>
            </a:pPr>
            <a:endParaRPr lang="en-US" sz="825" dirty="0">
              <a:latin typeface="Courier New" panose="02070309020205020404" pitchFamily="49" charset="0"/>
            </a:endParaRPr>
          </a:p>
          <a:p>
            <a:pPr lvl="1" defTabSz="685800">
              <a:buClrTx/>
              <a:defRPr/>
            </a:pPr>
            <a:r>
              <a:rPr lang="en-US" sz="825" dirty="0">
                <a:solidFill>
                  <a:srgbClr val="008000"/>
                </a:solidFill>
                <a:latin typeface="Courier New" panose="02070309020205020404" pitchFamily="49" charset="0"/>
              </a:rPr>
              <a:t>// write the result back to global memory </a:t>
            </a:r>
          </a:p>
          <a:p>
            <a:pPr lvl="1" defTabSz="685800">
              <a:buClrTx/>
              <a:defRPr/>
            </a:pPr>
            <a:r>
              <a:rPr lang="en-US" sz="825" dirty="0">
                <a:latin typeface="Courier New" panose="02070309020205020404" pitchFamily="49" charset="0"/>
              </a:rPr>
              <a:t>data</a:t>
            </a:r>
            <a:r>
              <a:rPr lang="en-US" sz="825" b="1" dirty="0">
                <a:solidFill>
                  <a:srgbClr val="000080"/>
                </a:solidFill>
                <a:latin typeface="Courier New" panose="02070309020205020404" pitchFamily="49" charset="0"/>
              </a:rPr>
              <a:t>[</a:t>
            </a:r>
            <a:r>
              <a:rPr lang="en-US" sz="825" dirty="0" err="1">
                <a:latin typeface="Courier New" panose="02070309020205020404" pitchFamily="49" charset="0"/>
              </a:rPr>
              <a:t>tid</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r>
              <a:rPr lang="en-US" sz="825" dirty="0" err="1">
                <a:latin typeface="Courier New" panose="02070309020205020404" pitchFamily="49" charset="0"/>
              </a:rPr>
              <a:t>myblock</a:t>
            </a:r>
            <a:r>
              <a:rPr lang="en-US" sz="825" b="1" dirty="0">
                <a:solidFill>
                  <a:srgbClr val="000080"/>
                </a:solidFill>
                <a:latin typeface="Courier New" panose="02070309020205020404" pitchFamily="49" charset="0"/>
              </a:rPr>
              <a:t>[</a:t>
            </a:r>
            <a:r>
              <a:rPr lang="en-US" sz="825" dirty="0" err="1">
                <a:latin typeface="Courier New" panose="02070309020205020404" pitchFamily="49" charset="0"/>
              </a:rPr>
              <a:t>tid</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p>
          <a:p>
            <a:pPr defTabSz="685800">
              <a:buClrTx/>
              <a:defRPr/>
            </a:pPr>
            <a:r>
              <a:rPr lang="en-US" sz="825" b="1" dirty="0">
                <a:solidFill>
                  <a:srgbClr val="000080"/>
                </a:solidFill>
                <a:latin typeface="Courier New" panose="02070309020205020404" pitchFamily="49" charset="0"/>
              </a:rPr>
              <a:t>}</a:t>
            </a:r>
            <a:endParaRPr lang="en-US" sz="2100" dirty="0">
              <a:latin typeface="Century Schoolbook" panose="02040604050505020304"/>
            </a:endParaRPr>
          </a:p>
        </p:txBody>
      </p:sp>
    </p:spTree>
    <p:extLst>
      <p:ext uri="{BB962C8B-B14F-4D97-AF65-F5344CB8AC3E}">
        <p14:creationId xmlns:p14="http://schemas.microsoft.com/office/powerpoint/2010/main" val="3878771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a:xfrm>
            <a:off x="-126" y="1352327"/>
            <a:ext cx="3747507" cy="3123073"/>
          </a:xfrm>
        </p:spPr>
        <p:txBody>
          <a:bodyPr/>
          <a:lstStyle/>
          <a:p>
            <a:r>
              <a:rPr lang="en-US" dirty="0"/>
              <a:t>Shared Memory</a:t>
            </a:r>
          </a:p>
          <a:p>
            <a:pPr lvl="1"/>
            <a:r>
              <a:rPr lang="en-US" dirty="0"/>
              <a:t>So, why is Shared Memory so fast?</a:t>
            </a:r>
          </a:p>
          <a:p>
            <a:pPr lvl="1"/>
            <a:r>
              <a:rPr lang="en-US" dirty="0"/>
              <a:t>Shared memory is divided into banks.</a:t>
            </a:r>
          </a:p>
        </p:txBody>
      </p:sp>
      <p:pic>
        <p:nvPicPr>
          <p:cNvPr id="7" name="Content Placeholder 1"/>
          <p:cNvPicPr>
            <a:picLocks noChangeAspect="1"/>
          </p:cNvPicPr>
          <p:nvPr/>
        </p:nvPicPr>
        <p:blipFill>
          <a:blip r:embed="rId3"/>
          <a:stretch>
            <a:fillRect/>
          </a:stretch>
        </p:blipFill>
        <p:spPr>
          <a:xfrm>
            <a:off x="3953122" y="3388108"/>
            <a:ext cx="4377196" cy="1300652"/>
          </a:xfrm>
          <a:prstGeom prst="rect">
            <a:avLst/>
          </a:prstGeom>
        </p:spPr>
      </p:pic>
      <p:pic>
        <p:nvPicPr>
          <p:cNvPr id="9" name="Picture 2" descr="https://www.3dgep.com/wp-content/uploads/2011/12/shared-memory-bank-conflicts-linear-addressing.png"/>
          <p:cNvPicPr>
            <a:picLocks noChangeAspect="1" noChangeArrowheads="1"/>
          </p:cNvPicPr>
          <p:nvPr/>
        </p:nvPicPr>
        <p:blipFill rotWithShape="1">
          <a:blip r:embed="rId4">
            <a:extLst>
              <a:ext uri="{28A0092B-C50C-407E-A947-70E740481C1C}">
                <a14:useLocalDpi xmlns:a14="http://schemas.microsoft.com/office/drawing/2010/main" val="0"/>
              </a:ext>
            </a:extLst>
          </a:blip>
          <a:srcRect t="61661"/>
          <a:stretch/>
        </p:blipFill>
        <p:spPr bwMode="auto">
          <a:xfrm>
            <a:off x="4062107" y="1875198"/>
            <a:ext cx="4159228" cy="959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297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sz="1400" dirty="0"/>
              <a:t>Shared Memory</a:t>
            </a:r>
          </a:p>
          <a:p>
            <a:pPr lvl="1">
              <a:lnSpc>
                <a:spcPct val="100000"/>
              </a:lnSpc>
            </a:pPr>
            <a:r>
              <a:rPr lang="en-US" sz="1400" dirty="0"/>
              <a:t>Successive 32 bit words are assigned to successive banks</a:t>
            </a:r>
          </a:p>
          <a:p>
            <a:pPr lvl="1">
              <a:lnSpc>
                <a:spcPct val="100000"/>
              </a:lnSpc>
            </a:pPr>
            <a:r>
              <a:rPr lang="en-US" sz="1400" dirty="0"/>
              <a:t>For devices of compute capability 2.x or higher (fermi)</a:t>
            </a:r>
          </a:p>
          <a:p>
            <a:pPr lvl="2">
              <a:lnSpc>
                <a:spcPct val="100000"/>
              </a:lnSpc>
            </a:pPr>
            <a:r>
              <a:rPr lang="en-US" sz="1400" dirty="0"/>
              <a:t>Number of banks = 32</a:t>
            </a:r>
          </a:p>
          <a:p>
            <a:pPr lvl="2">
              <a:lnSpc>
                <a:spcPct val="100000"/>
              </a:lnSpc>
            </a:pPr>
            <a:r>
              <a:rPr lang="en-US" sz="1400" dirty="0"/>
              <a:t>Bandwidth is 32 bits per bank per 2 clock cycles</a:t>
            </a:r>
          </a:p>
          <a:p>
            <a:pPr lvl="2">
              <a:lnSpc>
                <a:spcPct val="100000"/>
              </a:lnSpc>
            </a:pPr>
            <a:r>
              <a:rPr lang="en-US" sz="1400" dirty="0"/>
              <a:t>Shared memory requests for a warp are not split</a:t>
            </a:r>
          </a:p>
          <a:p>
            <a:pPr lvl="2">
              <a:lnSpc>
                <a:spcPct val="100000"/>
              </a:lnSpc>
            </a:pPr>
            <a:r>
              <a:rPr lang="en-US" sz="1400" dirty="0"/>
              <a:t>Increased susceptibility to conflicts</a:t>
            </a:r>
          </a:p>
          <a:p>
            <a:pPr lvl="2">
              <a:lnSpc>
                <a:spcPct val="100000"/>
              </a:lnSpc>
            </a:pPr>
            <a:r>
              <a:rPr lang="en-US" sz="1400" dirty="0"/>
              <a:t>But no conflicts if access to bytes in same 32 bit word</a:t>
            </a:r>
          </a:p>
          <a:p>
            <a:pPr lvl="1">
              <a:lnSpc>
                <a:spcPct val="100000"/>
              </a:lnSpc>
            </a:pPr>
            <a:endParaRPr lang="en-US" sz="1400" dirty="0"/>
          </a:p>
        </p:txBody>
      </p:sp>
      <p:pic>
        <p:nvPicPr>
          <p:cNvPr id="8" name="Content Placeholder 1">
            <a:extLst>
              <a:ext uri="{FF2B5EF4-FFF2-40B4-BE49-F238E27FC236}">
                <a16:creationId xmlns:a16="http://schemas.microsoft.com/office/drawing/2014/main" id="{2A0074E9-B9E4-4885-9632-4CA42AEF3E60}"/>
              </a:ext>
            </a:extLst>
          </p:cNvPr>
          <p:cNvPicPr>
            <a:picLocks noChangeAspect="1"/>
          </p:cNvPicPr>
          <p:nvPr/>
        </p:nvPicPr>
        <p:blipFill>
          <a:blip r:embed="rId3"/>
          <a:stretch>
            <a:fillRect/>
          </a:stretch>
        </p:blipFill>
        <p:spPr>
          <a:xfrm>
            <a:off x="3953122" y="3388108"/>
            <a:ext cx="4377196" cy="1300652"/>
          </a:xfrm>
          <a:prstGeom prst="rect">
            <a:avLst/>
          </a:prstGeom>
        </p:spPr>
      </p:pic>
    </p:spTree>
    <p:extLst>
      <p:ext uri="{BB962C8B-B14F-4D97-AF65-F5344CB8AC3E}">
        <p14:creationId xmlns:p14="http://schemas.microsoft.com/office/powerpoint/2010/main" val="1167340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Shared Memory</a:t>
            </a:r>
          </a:p>
          <a:p>
            <a:pPr lvl="1">
              <a:lnSpc>
                <a:spcPct val="100000"/>
              </a:lnSpc>
            </a:pPr>
            <a:r>
              <a:rPr lang="en-US" dirty="0"/>
              <a:t>Access to shared memory is fast unless:</a:t>
            </a:r>
          </a:p>
          <a:p>
            <a:pPr lvl="1">
              <a:lnSpc>
                <a:spcPct val="100000"/>
              </a:lnSpc>
            </a:pPr>
            <a:r>
              <a:rPr lang="en-US" dirty="0"/>
              <a:t>2 or more threads in a warp access the same bank: we have a conflict</a:t>
            </a:r>
          </a:p>
          <a:p>
            <a:pPr lvl="1">
              <a:lnSpc>
                <a:spcPct val="100000"/>
              </a:lnSpc>
            </a:pPr>
            <a:r>
              <a:rPr lang="en-US" dirty="0"/>
              <a:t>If two or more addresses of a memory request are in the same bank, the accesses are serialized (Bank conflicts exist only within a warp)</a:t>
            </a:r>
          </a:p>
          <a:p>
            <a:pPr lvl="1">
              <a:lnSpc>
                <a:spcPct val="100000"/>
              </a:lnSpc>
            </a:pPr>
            <a:r>
              <a:rPr lang="en-US" dirty="0"/>
              <a:t>Exception: if all access the same address: broadcast</a:t>
            </a:r>
          </a:p>
          <a:p>
            <a:pPr lvl="1">
              <a:lnSpc>
                <a:spcPct val="100000"/>
              </a:lnSpc>
            </a:pPr>
            <a:endParaRPr lang="en-US" dirty="0"/>
          </a:p>
        </p:txBody>
      </p:sp>
      <p:pic>
        <p:nvPicPr>
          <p:cNvPr id="8" name="Content Placeholder 1">
            <a:extLst>
              <a:ext uri="{FF2B5EF4-FFF2-40B4-BE49-F238E27FC236}">
                <a16:creationId xmlns:a16="http://schemas.microsoft.com/office/drawing/2014/main" id="{765678CA-5D4F-4D96-A8E5-51705C0FC906}"/>
              </a:ext>
            </a:extLst>
          </p:cNvPr>
          <p:cNvPicPr>
            <a:picLocks noChangeAspect="1"/>
          </p:cNvPicPr>
          <p:nvPr/>
        </p:nvPicPr>
        <p:blipFill>
          <a:blip r:embed="rId3"/>
          <a:stretch>
            <a:fillRect/>
          </a:stretch>
        </p:blipFill>
        <p:spPr>
          <a:xfrm>
            <a:off x="3953122" y="3388108"/>
            <a:ext cx="4377196" cy="1300652"/>
          </a:xfrm>
          <a:prstGeom prst="rect">
            <a:avLst/>
          </a:prstGeom>
        </p:spPr>
      </p:pic>
    </p:spTree>
    <p:extLst>
      <p:ext uri="{BB962C8B-B14F-4D97-AF65-F5344CB8AC3E}">
        <p14:creationId xmlns:p14="http://schemas.microsoft.com/office/powerpoint/2010/main" val="42506644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Shared Memory</a:t>
            </a:r>
          </a:p>
        </p:txBody>
      </p:sp>
      <p:pic>
        <p:nvPicPr>
          <p:cNvPr id="8" name="Picture 2" descr="https://www.3dgep.com/wp-content/uploads/2011/12/shared-memory-bank-conflicts-linear-addressing.png"/>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2905442" y="1446530"/>
            <a:ext cx="5486400" cy="3302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892743" y="2635933"/>
            <a:ext cx="5486400" cy="848858"/>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a:p>
        </p:txBody>
      </p:sp>
      <p:grpSp>
        <p:nvGrpSpPr>
          <p:cNvPr id="5" name="Group 4"/>
          <p:cNvGrpSpPr/>
          <p:nvPr/>
        </p:nvGrpSpPr>
        <p:grpSpPr>
          <a:xfrm>
            <a:off x="2951390" y="2542415"/>
            <a:ext cx="5398578" cy="187037"/>
            <a:chOff x="3945347" y="2688847"/>
            <a:chExt cx="7198104" cy="249382"/>
          </a:xfrm>
        </p:grpSpPr>
        <p:sp>
          <p:nvSpPr>
            <p:cNvPr id="3" name="Rectangle 2"/>
            <p:cNvSpPr/>
            <p:nvPr/>
          </p:nvSpPr>
          <p:spPr>
            <a:xfrm>
              <a:off x="394534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87" name="Rectangle 86"/>
            <p:cNvSpPr/>
            <p:nvPr/>
          </p:nvSpPr>
          <p:spPr>
            <a:xfrm>
              <a:off x="4170118"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88" name="Rectangle 87"/>
            <p:cNvSpPr/>
            <p:nvPr/>
          </p:nvSpPr>
          <p:spPr>
            <a:xfrm>
              <a:off x="4619660"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89" name="Rectangle 88"/>
            <p:cNvSpPr/>
            <p:nvPr/>
          </p:nvSpPr>
          <p:spPr>
            <a:xfrm>
              <a:off x="5069202"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90" name="Rectangle 89"/>
            <p:cNvSpPr/>
            <p:nvPr/>
          </p:nvSpPr>
          <p:spPr>
            <a:xfrm>
              <a:off x="5518744"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91" name="Rectangle 90"/>
            <p:cNvSpPr/>
            <p:nvPr/>
          </p:nvSpPr>
          <p:spPr>
            <a:xfrm>
              <a:off x="5968286"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92" name="Rectangle 91"/>
            <p:cNvSpPr/>
            <p:nvPr/>
          </p:nvSpPr>
          <p:spPr>
            <a:xfrm>
              <a:off x="6417828"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93" name="Rectangle 92"/>
            <p:cNvSpPr/>
            <p:nvPr/>
          </p:nvSpPr>
          <p:spPr>
            <a:xfrm>
              <a:off x="6867370"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94" name="Rectangle 93"/>
            <p:cNvSpPr/>
            <p:nvPr/>
          </p:nvSpPr>
          <p:spPr>
            <a:xfrm>
              <a:off x="7316912"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95" name="Rectangle 94"/>
            <p:cNvSpPr/>
            <p:nvPr/>
          </p:nvSpPr>
          <p:spPr>
            <a:xfrm>
              <a:off x="7766454"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96" name="Rectangle 95"/>
            <p:cNvSpPr/>
            <p:nvPr/>
          </p:nvSpPr>
          <p:spPr>
            <a:xfrm>
              <a:off x="8215996"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97" name="Rectangle 96"/>
            <p:cNvSpPr/>
            <p:nvPr/>
          </p:nvSpPr>
          <p:spPr>
            <a:xfrm>
              <a:off x="8665538"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98" name="Rectangle 97"/>
            <p:cNvSpPr/>
            <p:nvPr/>
          </p:nvSpPr>
          <p:spPr>
            <a:xfrm>
              <a:off x="9115080"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99" name="Rectangle 98"/>
            <p:cNvSpPr/>
            <p:nvPr/>
          </p:nvSpPr>
          <p:spPr>
            <a:xfrm>
              <a:off x="9564622"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00" name="Rectangle 99"/>
            <p:cNvSpPr/>
            <p:nvPr/>
          </p:nvSpPr>
          <p:spPr>
            <a:xfrm>
              <a:off x="10014164"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01" name="Rectangle 100"/>
            <p:cNvSpPr/>
            <p:nvPr/>
          </p:nvSpPr>
          <p:spPr>
            <a:xfrm>
              <a:off x="10463706"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02" name="Rectangle 101"/>
            <p:cNvSpPr/>
            <p:nvPr/>
          </p:nvSpPr>
          <p:spPr>
            <a:xfrm>
              <a:off x="4394889"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03" name="Rectangle 102"/>
            <p:cNvSpPr/>
            <p:nvPr/>
          </p:nvSpPr>
          <p:spPr>
            <a:xfrm>
              <a:off x="4844431"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04" name="Rectangle 103"/>
            <p:cNvSpPr/>
            <p:nvPr/>
          </p:nvSpPr>
          <p:spPr>
            <a:xfrm>
              <a:off x="5293973"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05" name="Rectangle 104"/>
            <p:cNvSpPr/>
            <p:nvPr/>
          </p:nvSpPr>
          <p:spPr>
            <a:xfrm>
              <a:off x="5743515"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06" name="Rectangle 105"/>
            <p:cNvSpPr/>
            <p:nvPr/>
          </p:nvSpPr>
          <p:spPr>
            <a:xfrm>
              <a:off x="619305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07" name="Rectangle 106"/>
            <p:cNvSpPr/>
            <p:nvPr/>
          </p:nvSpPr>
          <p:spPr>
            <a:xfrm>
              <a:off x="6642599"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08" name="Rectangle 107"/>
            <p:cNvSpPr/>
            <p:nvPr/>
          </p:nvSpPr>
          <p:spPr>
            <a:xfrm>
              <a:off x="7092141"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09" name="Rectangle 108"/>
            <p:cNvSpPr/>
            <p:nvPr/>
          </p:nvSpPr>
          <p:spPr>
            <a:xfrm>
              <a:off x="7541683"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10" name="Rectangle 109"/>
            <p:cNvSpPr/>
            <p:nvPr/>
          </p:nvSpPr>
          <p:spPr>
            <a:xfrm>
              <a:off x="7991225"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11" name="Rectangle 110"/>
            <p:cNvSpPr/>
            <p:nvPr/>
          </p:nvSpPr>
          <p:spPr>
            <a:xfrm>
              <a:off x="844076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12" name="Rectangle 111"/>
            <p:cNvSpPr/>
            <p:nvPr/>
          </p:nvSpPr>
          <p:spPr>
            <a:xfrm>
              <a:off x="8890309"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13" name="Rectangle 112"/>
            <p:cNvSpPr/>
            <p:nvPr/>
          </p:nvSpPr>
          <p:spPr>
            <a:xfrm>
              <a:off x="9339851"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14" name="Rectangle 113"/>
            <p:cNvSpPr/>
            <p:nvPr/>
          </p:nvSpPr>
          <p:spPr>
            <a:xfrm>
              <a:off x="9789393"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15" name="Rectangle 114"/>
            <p:cNvSpPr/>
            <p:nvPr/>
          </p:nvSpPr>
          <p:spPr>
            <a:xfrm>
              <a:off x="10238935"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16" name="Rectangle 115"/>
            <p:cNvSpPr/>
            <p:nvPr/>
          </p:nvSpPr>
          <p:spPr>
            <a:xfrm>
              <a:off x="1068847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17" name="Rectangle 116"/>
            <p:cNvSpPr/>
            <p:nvPr/>
          </p:nvSpPr>
          <p:spPr>
            <a:xfrm>
              <a:off x="10913252"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grpSp>
    </p:spTree>
    <p:extLst>
      <p:ext uri="{BB962C8B-B14F-4D97-AF65-F5344CB8AC3E}">
        <p14:creationId xmlns:p14="http://schemas.microsoft.com/office/powerpoint/2010/main" val="36694121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0 0 L 0 0.25 E" pathEditMode="relative" ptsTypes="">
                                      <p:cBhvr>
                                        <p:cTn id="10" dur="2000" fill="hold"/>
                                        <p:tgtEl>
                                          <p:spTgt spid="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1.11022E-16 0.25 L 2.08333E-7 4.81481E-6 " pathEditMode="relative" rAng="0" ptsTypes="AA">
                                      <p:cBhvr>
                                        <p:cTn id="14" dur="2000" fill="hold"/>
                                        <p:tgtEl>
                                          <p:spTgt spid="5"/>
                                        </p:tgtEl>
                                        <p:attrNameLst>
                                          <p:attrName>ppt_x</p:attrName>
                                          <p:attrName>ppt_y</p:attrName>
                                        </p:attrNameLst>
                                      </p:cBhvr>
                                      <p:rCtr x="-13"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2" descr="https://www.3dgep.com/wp-content/uploads/2011/12/shared-memory-bank-conflicts-linear-addressing.png">
            <a:extLst>
              <a:ext uri="{FF2B5EF4-FFF2-40B4-BE49-F238E27FC236}">
                <a16:creationId xmlns:a16="http://schemas.microsoft.com/office/drawing/2014/main" id="{E9429188-79DD-45D2-B110-F513EA2F2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442" y="1446530"/>
            <a:ext cx="5486400" cy="3302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89CD504B-3386-43D0-A9D7-CCBE68F07F2B}"/>
              </a:ext>
            </a:extLst>
          </p:cNvPr>
          <p:cNvSpPr/>
          <p:nvPr/>
        </p:nvSpPr>
        <p:spPr>
          <a:xfrm>
            <a:off x="2892743" y="2635933"/>
            <a:ext cx="5486400" cy="848858"/>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a:p>
        </p:txBody>
      </p:sp>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Shared Memory</a:t>
            </a:r>
          </a:p>
        </p:txBody>
      </p:sp>
      <p:grpSp>
        <p:nvGrpSpPr>
          <p:cNvPr id="3" name="Group 2"/>
          <p:cNvGrpSpPr/>
          <p:nvPr/>
        </p:nvGrpSpPr>
        <p:grpSpPr>
          <a:xfrm>
            <a:off x="2959011" y="2504315"/>
            <a:ext cx="2686844" cy="187037"/>
            <a:chOff x="3945347" y="2688847"/>
            <a:chExt cx="3582459" cy="249382"/>
          </a:xfrm>
        </p:grpSpPr>
        <p:sp>
          <p:nvSpPr>
            <p:cNvPr id="14" name="Rectangle 13"/>
            <p:cNvSpPr/>
            <p:nvPr/>
          </p:nvSpPr>
          <p:spPr>
            <a:xfrm>
              <a:off x="394534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6" name="Rectangle 15"/>
            <p:cNvSpPr/>
            <p:nvPr/>
          </p:nvSpPr>
          <p:spPr>
            <a:xfrm>
              <a:off x="4168831"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8" name="Rectangle 17"/>
            <p:cNvSpPr/>
            <p:nvPr/>
          </p:nvSpPr>
          <p:spPr>
            <a:xfrm>
              <a:off x="4392315"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0" name="Rectangle 19"/>
            <p:cNvSpPr/>
            <p:nvPr/>
          </p:nvSpPr>
          <p:spPr>
            <a:xfrm>
              <a:off x="4615799"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2" name="Rectangle 21"/>
            <p:cNvSpPr/>
            <p:nvPr/>
          </p:nvSpPr>
          <p:spPr>
            <a:xfrm>
              <a:off x="4839283"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4" name="Rectangle 23"/>
            <p:cNvSpPr/>
            <p:nvPr/>
          </p:nvSpPr>
          <p:spPr>
            <a:xfrm>
              <a:off x="506276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6" name="Rectangle 25"/>
            <p:cNvSpPr/>
            <p:nvPr/>
          </p:nvSpPr>
          <p:spPr>
            <a:xfrm>
              <a:off x="5286251"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8" name="Rectangle 27"/>
            <p:cNvSpPr/>
            <p:nvPr/>
          </p:nvSpPr>
          <p:spPr>
            <a:xfrm>
              <a:off x="5509735"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0" name="Rectangle 29"/>
            <p:cNvSpPr/>
            <p:nvPr/>
          </p:nvSpPr>
          <p:spPr>
            <a:xfrm>
              <a:off x="5733219"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2" name="Rectangle 31"/>
            <p:cNvSpPr/>
            <p:nvPr/>
          </p:nvSpPr>
          <p:spPr>
            <a:xfrm>
              <a:off x="5956703"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4" name="Rectangle 33"/>
            <p:cNvSpPr/>
            <p:nvPr/>
          </p:nvSpPr>
          <p:spPr>
            <a:xfrm>
              <a:off x="618018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6" name="Rectangle 35"/>
            <p:cNvSpPr/>
            <p:nvPr/>
          </p:nvSpPr>
          <p:spPr>
            <a:xfrm>
              <a:off x="6403671"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8" name="Rectangle 37"/>
            <p:cNvSpPr/>
            <p:nvPr/>
          </p:nvSpPr>
          <p:spPr>
            <a:xfrm>
              <a:off x="6627155"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40" name="Rectangle 39"/>
            <p:cNvSpPr/>
            <p:nvPr/>
          </p:nvSpPr>
          <p:spPr>
            <a:xfrm>
              <a:off x="6850639"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42" name="Rectangle 41"/>
            <p:cNvSpPr/>
            <p:nvPr/>
          </p:nvSpPr>
          <p:spPr>
            <a:xfrm>
              <a:off x="7074123"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44" name="Rectangle 43"/>
            <p:cNvSpPr/>
            <p:nvPr/>
          </p:nvSpPr>
          <p:spPr>
            <a:xfrm>
              <a:off x="729760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grpSp>
      <p:grpSp>
        <p:nvGrpSpPr>
          <p:cNvPr id="8" name="Group 7"/>
          <p:cNvGrpSpPr/>
          <p:nvPr/>
        </p:nvGrpSpPr>
        <p:grpSpPr>
          <a:xfrm>
            <a:off x="5640819" y="2504315"/>
            <a:ext cx="2686835" cy="187037"/>
            <a:chOff x="7521091" y="2688847"/>
            <a:chExt cx="3582447" cy="249382"/>
          </a:xfrm>
        </p:grpSpPr>
        <p:sp>
          <p:nvSpPr>
            <p:cNvPr id="15" name="Rectangle 14"/>
            <p:cNvSpPr/>
            <p:nvPr/>
          </p:nvSpPr>
          <p:spPr>
            <a:xfrm>
              <a:off x="7521091"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7" name="Rectangle 16"/>
            <p:cNvSpPr/>
            <p:nvPr/>
          </p:nvSpPr>
          <p:spPr>
            <a:xfrm>
              <a:off x="7744575"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9" name="Rectangle 18"/>
            <p:cNvSpPr/>
            <p:nvPr/>
          </p:nvSpPr>
          <p:spPr>
            <a:xfrm>
              <a:off x="7968059"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1" name="Rectangle 20"/>
            <p:cNvSpPr/>
            <p:nvPr/>
          </p:nvSpPr>
          <p:spPr>
            <a:xfrm>
              <a:off x="8191543"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3" name="Rectangle 22"/>
            <p:cNvSpPr/>
            <p:nvPr/>
          </p:nvSpPr>
          <p:spPr>
            <a:xfrm>
              <a:off x="841502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5" name="Rectangle 24"/>
            <p:cNvSpPr/>
            <p:nvPr/>
          </p:nvSpPr>
          <p:spPr>
            <a:xfrm>
              <a:off x="8638511"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7" name="Rectangle 26"/>
            <p:cNvSpPr/>
            <p:nvPr/>
          </p:nvSpPr>
          <p:spPr>
            <a:xfrm>
              <a:off x="8861995"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9" name="Rectangle 28"/>
            <p:cNvSpPr/>
            <p:nvPr/>
          </p:nvSpPr>
          <p:spPr>
            <a:xfrm>
              <a:off x="9085479"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1" name="Rectangle 30"/>
            <p:cNvSpPr/>
            <p:nvPr/>
          </p:nvSpPr>
          <p:spPr>
            <a:xfrm>
              <a:off x="9308963"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3" name="Rectangle 32"/>
            <p:cNvSpPr/>
            <p:nvPr/>
          </p:nvSpPr>
          <p:spPr>
            <a:xfrm>
              <a:off x="953244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5" name="Rectangle 34"/>
            <p:cNvSpPr/>
            <p:nvPr/>
          </p:nvSpPr>
          <p:spPr>
            <a:xfrm>
              <a:off x="9755931"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7" name="Rectangle 36"/>
            <p:cNvSpPr/>
            <p:nvPr/>
          </p:nvSpPr>
          <p:spPr>
            <a:xfrm>
              <a:off x="9979415"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9" name="Rectangle 38"/>
            <p:cNvSpPr/>
            <p:nvPr/>
          </p:nvSpPr>
          <p:spPr>
            <a:xfrm>
              <a:off x="10202899"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41" name="Rectangle 40"/>
            <p:cNvSpPr/>
            <p:nvPr/>
          </p:nvSpPr>
          <p:spPr>
            <a:xfrm>
              <a:off x="10426383"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43" name="Rectangle 42"/>
            <p:cNvSpPr/>
            <p:nvPr/>
          </p:nvSpPr>
          <p:spPr>
            <a:xfrm>
              <a:off x="1064986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45" name="Rectangle 44"/>
            <p:cNvSpPr/>
            <p:nvPr/>
          </p:nvSpPr>
          <p:spPr>
            <a:xfrm>
              <a:off x="10873339"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grpSp>
    </p:spTree>
    <p:extLst>
      <p:ext uri="{BB962C8B-B14F-4D97-AF65-F5344CB8AC3E}">
        <p14:creationId xmlns:p14="http://schemas.microsoft.com/office/powerpoint/2010/main" val="17035692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42" presetClass="path" presetSubtype="0" accel="50000" decel="50000" fill="hold" nodeType="afterEffect">
                                  <p:stCondLst>
                                    <p:cond delay="0"/>
                                  </p:stCondLst>
                                  <p:childTnLst>
                                    <p:animMotion origin="layout" path="M 0 0 L 0 0.25 E" pathEditMode="relative" ptsTypes="">
                                      <p:cBhvr>
                                        <p:cTn id="13" dur="2000" fill="hold"/>
                                        <p:tgtEl>
                                          <p:spTgt spid="3"/>
                                        </p:tgtEl>
                                        <p:attrNameLst>
                                          <p:attrName>ppt_x</p:attrName>
                                          <p:attrName>ppt_y</p:attrName>
                                        </p:attrNameLst>
                                      </p:cBhvr>
                                    </p:animMotion>
                                  </p:childTnLst>
                                </p:cTn>
                              </p:par>
                              <p:par>
                                <p:cTn id="14" presetID="42" presetClass="path" presetSubtype="0" accel="50000" decel="50000" fill="hold" nodeType="withEffect">
                                  <p:stCondLst>
                                    <p:cond delay="0"/>
                                  </p:stCondLst>
                                  <p:childTnLst>
                                    <p:animMotion origin="layout" path="M -2.08333E-6 4.81481E-6 L -0.29297 0.18842 " pathEditMode="relative" rAng="0" ptsTypes="AA">
                                      <p:cBhvr>
                                        <p:cTn id="15" dur="2000" fill="hold"/>
                                        <p:tgtEl>
                                          <p:spTgt spid="8"/>
                                        </p:tgtEl>
                                        <p:attrNameLst>
                                          <p:attrName>ppt_x</p:attrName>
                                          <p:attrName>ppt_y</p:attrName>
                                        </p:attrNameLst>
                                      </p:cBhvr>
                                      <p:rCtr x="-14687" y="9421"/>
                                    </p:animMotion>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2.70833E-6 0.25 L -3.33333E-6 4.81481E-6 " pathEditMode="relative" rAng="0" ptsTypes="AA">
                                      <p:cBhvr>
                                        <p:cTn id="19" dur="2000" fill="hold"/>
                                        <p:tgtEl>
                                          <p:spTgt spid="3"/>
                                        </p:tgtEl>
                                        <p:attrNameLst>
                                          <p:attrName>ppt_x</p:attrName>
                                          <p:attrName>ppt_y</p:attrName>
                                        </p:attrNameLst>
                                      </p:cBhvr>
                                      <p:rCtr x="13" y="-12500"/>
                                    </p:animMotion>
                                  </p:childTnLst>
                                </p:cTn>
                              </p:par>
                            </p:childTnLst>
                          </p:cTn>
                        </p:par>
                        <p:par>
                          <p:cTn id="20" fill="hold">
                            <p:stCondLst>
                              <p:cond delay="2000"/>
                            </p:stCondLst>
                            <p:childTnLst>
                              <p:par>
                                <p:cTn id="21" presetID="42" presetClass="path" presetSubtype="0" accel="50000" decel="50000" fill="hold" nodeType="afterEffect">
                                  <p:stCondLst>
                                    <p:cond delay="0"/>
                                  </p:stCondLst>
                                  <p:childTnLst>
                                    <p:animMotion origin="layout" path="M -0.29297 0.18842 L -2.08333E-6 4.81481E-6 " pathEditMode="relative" rAng="0" ptsTypes="AA">
                                      <p:cBhvr>
                                        <p:cTn id="22" dur="2000" fill="hold"/>
                                        <p:tgtEl>
                                          <p:spTgt spid="8"/>
                                        </p:tgtEl>
                                        <p:attrNameLst>
                                          <p:attrName>ppt_x</p:attrName>
                                          <p:attrName>ppt_y</p:attrName>
                                        </p:attrNameLst>
                                      </p:cBhvr>
                                      <p:rCtr x="14648" y="-94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https://www.3dgep.com/wp-content/uploads/2011/12/shared-memory-bank-conflicts-linear-addressing.png">
            <a:extLst>
              <a:ext uri="{FF2B5EF4-FFF2-40B4-BE49-F238E27FC236}">
                <a16:creationId xmlns:a16="http://schemas.microsoft.com/office/drawing/2014/main" id="{FD829AFF-0F9F-428D-9BE0-0D5BB54DC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442" y="1446530"/>
            <a:ext cx="5486400" cy="3302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E63E10F6-C74A-4A92-A744-AD0A872AFE73}"/>
              </a:ext>
            </a:extLst>
          </p:cNvPr>
          <p:cNvSpPr/>
          <p:nvPr/>
        </p:nvSpPr>
        <p:spPr>
          <a:xfrm>
            <a:off x="2892743" y="2635933"/>
            <a:ext cx="5486400" cy="848858"/>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a:p>
        </p:txBody>
      </p:sp>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Shared Memory</a:t>
            </a:r>
          </a:p>
        </p:txBody>
      </p:sp>
      <p:grpSp>
        <p:nvGrpSpPr>
          <p:cNvPr id="2" name="Group 1"/>
          <p:cNvGrpSpPr/>
          <p:nvPr/>
        </p:nvGrpSpPr>
        <p:grpSpPr>
          <a:xfrm>
            <a:off x="2959011" y="2527175"/>
            <a:ext cx="1345940" cy="187037"/>
            <a:chOff x="3945347" y="2688847"/>
            <a:chExt cx="1794587" cy="249382"/>
          </a:xfrm>
        </p:grpSpPr>
        <p:sp>
          <p:nvSpPr>
            <p:cNvPr id="14" name="Rectangle 13"/>
            <p:cNvSpPr/>
            <p:nvPr/>
          </p:nvSpPr>
          <p:spPr>
            <a:xfrm>
              <a:off x="394534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6" name="Rectangle 15"/>
            <p:cNvSpPr/>
            <p:nvPr/>
          </p:nvSpPr>
          <p:spPr>
            <a:xfrm>
              <a:off x="4168831"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8" name="Rectangle 17"/>
            <p:cNvSpPr/>
            <p:nvPr/>
          </p:nvSpPr>
          <p:spPr>
            <a:xfrm>
              <a:off x="4392315"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0" name="Rectangle 19"/>
            <p:cNvSpPr/>
            <p:nvPr/>
          </p:nvSpPr>
          <p:spPr>
            <a:xfrm>
              <a:off x="4615799"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2" name="Rectangle 21"/>
            <p:cNvSpPr/>
            <p:nvPr/>
          </p:nvSpPr>
          <p:spPr>
            <a:xfrm>
              <a:off x="4839283"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4" name="Rectangle 23"/>
            <p:cNvSpPr/>
            <p:nvPr/>
          </p:nvSpPr>
          <p:spPr>
            <a:xfrm>
              <a:off x="506276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6" name="Rectangle 25"/>
            <p:cNvSpPr/>
            <p:nvPr/>
          </p:nvSpPr>
          <p:spPr>
            <a:xfrm>
              <a:off x="5286251"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8" name="Rectangle 27"/>
            <p:cNvSpPr/>
            <p:nvPr/>
          </p:nvSpPr>
          <p:spPr>
            <a:xfrm>
              <a:off x="5509735"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grpSp>
      <p:grpSp>
        <p:nvGrpSpPr>
          <p:cNvPr id="7" name="Group 6"/>
          <p:cNvGrpSpPr/>
          <p:nvPr/>
        </p:nvGrpSpPr>
        <p:grpSpPr>
          <a:xfrm>
            <a:off x="4299915" y="2527175"/>
            <a:ext cx="1345940" cy="187037"/>
            <a:chOff x="5733219" y="2688847"/>
            <a:chExt cx="1794587" cy="249382"/>
          </a:xfrm>
        </p:grpSpPr>
        <p:sp>
          <p:nvSpPr>
            <p:cNvPr id="30" name="Rectangle 29"/>
            <p:cNvSpPr/>
            <p:nvPr/>
          </p:nvSpPr>
          <p:spPr>
            <a:xfrm>
              <a:off x="5733219"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2" name="Rectangle 31"/>
            <p:cNvSpPr/>
            <p:nvPr/>
          </p:nvSpPr>
          <p:spPr>
            <a:xfrm>
              <a:off x="5956703"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4" name="Rectangle 33"/>
            <p:cNvSpPr/>
            <p:nvPr/>
          </p:nvSpPr>
          <p:spPr>
            <a:xfrm>
              <a:off x="618018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6" name="Rectangle 35"/>
            <p:cNvSpPr/>
            <p:nvPr/>
          </p:nvSpPr>
          <p:spPr>
            <a:xfrm>
              <a:off x="6403671"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8" name="Rectangle 37"/>
            <p:cNvSpPr/>
            <p:nvPr/>
          </p:nvSpPr>
          <p:spPr>
            <a:xfrm>
              <a:off x="6627155"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40" name="Rectangle 39"/>
            <p:cNvSpPr/>
            <p:nvPr/>
          </p:nvSpPr>
          <p:spPr>
            <a:xfrm>
              <a:off x="6850639"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42" name="Rectangle 41"/>
            <p:cNvSpPr/>
            <p:nvPr/>
          </p:nvSpPr>
          <p:spPr>
            <a:xfrm>
              <a:off x="7074123"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44" name="Rectangle 43"/>
            <p:cNvSpPr/>
            <p:nvPr/>
          </p:nvSpPr>
          <p:spPr>
            <a:xfrm>
              <a:off x="729760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grpSp>
      <p:grpSp>
        <p:nvGrpSpPr>
          <p:cNvPr id="46" name="Group 45"/>
          <p:cNvGrpSpPr/>
          <p:nvPr/>
        </p:nvGrpSpPr>
        <p:grpSpPr>
          <a:xfrm>
            <a:off x="5640819" y="2527175"/>
            <a:ext cx="1345940" cy="187037"/>
            <a:chOff x="3945347" y="2688847"/>
            <a:chExt cx="1794587" cy="249382"/>
          </a:xfrm>
        </p:grpSpPr>
        <p:sp>
          <p:nvSpPr>
            <p:cNvPr id="48" name="Rectangle 47"/>
            <p:cNvSpPr/>
            <p:nvPr/>
          </p:nvSpPr>
          <p:spPr>
            <a:xfrm>
              <a:off x="394534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49" name="Rectangle 48"/>
            <p:cNvSpPr/>
            <p:nvPr/>
          </p:nvSpPr>
          <p:spPr>
            <a:xfrm>
              <a:off x="4168831"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50" name="Rectangle 49"/>
            <p:cNvSpPr/>
            <p:nvPr/>
          </p:nvSpPr>
          <p:spPr>
            <a:xfrm>
              <a:off x="4392315"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51" name="Rectangle 50"/>
            <p:cNvSpPr/>
            <p:nvPr/>
          </p:nvSpPr>
          <p:spPr>
            <a:xfrm>
              <a:off x="4615799"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52" name="Rectangle 51"/>
            <p:cNvSpPr/>
            <p:nvPr/>
          </p:nvSpPr>
          <p:spPr>
            <a:xfrm>
              <a:off x="4839283"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53" name="Rectangle 52"/>
            <p:cNvSpPr/>
            <p:nvPr/>
          </p:nvSpPr>
          <p:spPr>
            <a:xfrm>
              <a:off x="506276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54" name="Rectangle 53"/>
            <p:cNvSpPr/>
            <p:nvPr/>
          </p:nvSpPr>
          <p:spPr>
            <a:xfrm>
              <a:off x="5286251"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55" name="Rectangle 54"/>
            <p:cNvSpPr/>
            <p:nvPr/>
          </p:nvSpPr>
          <p:spPr>
            <a:xfrm>
              <a:off x="5509735"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grpSp>
      <p:grpSp>
        <p:nvGrpSpPr>
          <p:cNvPr id="56" name="Group 55"/>
          <p:cNvGrpSpPr/>
          <p:nvPr/>
        </p:nvGrpSpPr>
        <p:grpSpPr>
          <a:xfrm>
            <a:off x="6981723" y="2527175"/>
            <a:ext cx="1345940" cy="187037"/>
            <a:chOff x="5733219" y="2688847"/>
            <a:chExt cx="1794587" cy="249382"/>
          </a:xfrm>
        </p:grpSpPr>
        <p:sp>
          <p:nvSpPr>
            <p:cNvPr id="57" name="Rectangle 56"/>
            <p:cNvSpPr/>
            <p:nvPr/>
          </p:nvSpPr>
          <p:spPr>
            <a:xfrm>
              <a:off x="5733219"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58" name="Rectangle 57"/>
            <p:cNvSpPr/>
            <p:nvPr/>
          </p:nvSpPr>
          <p:spPr>
            <a:xfrm>
              <a:off x="5956703"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59" name="Rectangle 58"/>
            <p:cNvSpPr/>
            <p:nvPr/>
          </p:nvSpPr>
          <p:spPr>
            <a:xfrm>
              <a:off x="618018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60" name="Rectangle 59"/>
            <p:cNvSpPr/>
            <p:nvPr/>
          </p:nvSpPr>
          <p:spPr>
            <a:xfrm>
              <a:off x="6403671"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61" name="Rectangle 60"/>
            <p:cNvSpPr/>
            <p:nvPr/>
          </p:nvSpPr>
          <p:spPr>
            <a:xfrm>
              <a:off x="6627155"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62" name="Rectangle 61"/>
            <p:cNvSpPr/>
            <p:nvPr/>
          </p:nvSpPr>
          <p:spPr>
            <a:xfrm>
              <a:off x="6850639"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63" name="Rectangle 62"/>
            <p:cNvSpPr/>
            <p:nvPr/>
          </p:nvSpPr>
          <p:spPr>
            <a:xfrm>
              <a:off x="7074123"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64" name="Rectangle 63"/>
            <p:cNvSpPr/>
            <p:nvPr/>
          </p:nvSpPr>
          <p:spPr>
            <a:xfrm>
              <a:off x="729760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grpSp>
    </p:spTree>
    <p:extLst>
      <p:ext uri="{BB962C8B-B14F-4D97-AF65-F5344CB8AC3E}">
        <p14:creationId xmlns:p14="http://schemas.microsoft.com/office/powerpoint/2010/main" val="39496427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par>
                          <p:cTn id="17" fill="hold">
                            <p:stCondLst>
                              <p:cond delay="500"/>
                            </p:stCondLst>
                            <p:childTnLst>
                              <p:par>
                                <p:cTn id="18" presetID="42" presetClass="path" presetSubtype="0" accel="50000" decel="50000" fill="hold" nodeType="afterEffect">
                                  <p:stCondLst>
                                    <p:cond delay="0"/>
                                  </p:stCondLst>
                                  <p:childTnLst>
                                    <p:animMotion origin="layout" path="M 4.58333E-6 4.81481E-6 L 0.00039 0.18379 " pathEditMode="relative" rAng="0" ptsTypes="AA">
                                      <p:cBhvr>
                                        <p:cTn id="19" dur="2000" fill="hold"/>
                                        <p:tgtEl>
                                          <p:spTgt spid="2"/>
                                        </p:tgtEl>
                                        <p:attrNameLst>
                                          <p:attrName>ppt_x</p:attrName>
                                          <p:attrName>ppt_y</p:attrName>
                                        </p:attrNameLst>
                                      </p:cBhvr>
                                      <p:rCtr x="13" y="9190"/>
                                    </p:animMotion>
                                  </p:childTnLst>
                                </p:cTn>
                              </p:par>
                              <p:par>
                                <p:cTn id="20" presetID="42" presetClass="path" presetSubtype="0" accel="50000" decel="50000" fill="hold" nodeType="withEffect">
                                  <p:stCondLst>
                                    <p:cond delay="0"/>
                                  </p:stCondLst>
                                  <p:childTnLst>
                                    <p:animMotion origin="layout" path="M -0.00052 -0.00186 L -0.14674 0.22013 " pathEditMode="relative" rAng="0" ptsTypes="AA">
                                      <p:cBhvr>
                                        <p:cTn id="21" dur="2000" fill="hold"/>
                                        <p:tgtEl>
                                          <p:spTgt spid="7"/>
                                        </p:tgtEl>
                                        <p:attrNameLst>
                                          <p:attrName>ppt_x</p:attrName>
                                          <p:attrName>ppt_y</p:attrName>
                                        </p:attrNameLst>
                                      </p:cBhvr>
                                      <p:rCtr x="-7318" y="11088"/>
                                    </p:animMotion>
                                  </p:childTnLst>
                                </p:cTn>
                              </p:par>
                              <p:par>
                                <p:cTn id="22" presetID="42" presetClass="path" presetSubtype="0" accel="50000" decel="50000" fill="hold" nodeType="withEffect">
                                  <p:stCondLst>
                                    <p:cond delay="0"/>
                                  </p:stCondLst>
                                  <p:childTnLst>
                                    <p:animMotion origin="layout" path="M -4.79167E-6 4.81481E-6 L -0.29296 0.2574 " pathEditMode="relative" rAng="0" ptsTypes="AA">
                                      <p:cBhvr>
                                        <p:cTn id="23" dur="2000" fill="hold"/>
                                        <p:tgtEl>
                                          <p:spTgt spid="46"/>
                                        </p:tgtEl>
                                        <p:attrNameLst>
                                          <p:attrName>ppt_x</p:attrName>
                                          <p:attrName>ppt_y</p:attrName>
                                        </p:attrNameLst>
                                      </p:cBhvr>
                                      <p:rCtr x="-14648" y="12870"/>
                                    </p:animMotion>
                                  </p:childTnLst>
                                </p:cTn>
                              </p:par>
                              <p:par>
                                <p:cTn id="24" presetID="42" presetClass="path" presetSubtype="0" accel="50000" decel="50000" fill="hold" nodeType="withEffect">
                                  <p:stCondLst>
                                    <p:cond delay="0"/>
                                  </p:stCondLst>
                                  <p:childTnLst>
                                    <p:animMotion origin="layout" path="M 6.25E-7 -0.00834 L -0.43958 0.29282 " pathEditMode="relative" rAng="0" ptsTypes="AA">
                                      <p:cBhvr>
                                        <p:cTn id="25" dur="2000" fill="hold"/>
                                        <p:tgtEl>
                                          <p:spTgt spid="56"/>
                                        </p:tgtEl>
                                        <p:attrNameLst>
                                          <p:attrName>ppt_x</p:attrName>
                                          <p:attrName>ppt_y</p:attrName>
                                        </p:attrNameLst>
                                      </p:cBhvr>
                                      <p:rCtr x="-21979" y="15046"/>
                                    </p:animMotion>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0.00039 0.1838 L 4.58333E-6 4.81481E-6 " pathEditMode="relative" rAng="0" ptsTypes="AA">
                                      <p:cBhvr>
                                        <p:cTn id="29" dur="2000" fill="hold"/>
                                        <p:tgtEl>
                                          <p:spTgt spid="2"/>
                                        </p:tgtEl>
                                        <p:attrNameLst>
                                          <p:attrName>ppt_x</p:attrName>
                                          <p:attrName>ppt_y</p:attrName>
                                        </p:attrNameLst>
                                      </p:cBhvr>
                                      <p:rCtr x="-26" y="-9144"/>
                                    </p:animMotion>
                                  </p:childTnLst>
                                </p:cTn>
                              </p:par>
                            </p:childTnLst>
                          </p:cTn>
                        </p:par>
                        <p:par>
                          <p:cTn id="30" fill="hold">
                            <p:stCondLst>
                              <p:cond delay="2000"/>
                            </p:stCondLst>
                            <p:childTnLst>
                              <p:par>
                                <p:cTn id="31" presetID="42" presetClass="path" presetSubtype="0" accel="50000" decel="50000" fill="hold" nodeType="afterEffect">
                                  <p:stCondLst>
                                    <p:cond delay="0"/>
                                  </p:stCondLst>
                                  <p:childTnLst>
                                    <p:animMotion origin="layout" path="M -0.14674 0.22013 L 2.08333E-7 4.81481E-6 " pathEditMode="relative" rAng="0" ptsTypes="AA">
                                      <p:cBhvr>
                                        <p:cTn id="32" dur="2000" fill="hold"/>
                                        <p:tgtEl>
                                          <p:spTgt spid="7"/>
                                        </p:tgtEl>
                                        <p:attrNameLst>
                                          <p:attrName>ppt_x</p:attrName>
                                          <p:attrName>ppt_y</p:attrName>
                                        </p:attrNameLst>
                                      </p:cBhvr>
                                      <p:rCtr x="7331" y="-11019"/>
                                    </p:animMotion>
                                  </p:childTnLst>
                                </p:cTn>
                              </p:par>
                            </p:childTnLst>
                          </p:cTn>
                        </p:par>
                        <p:par>
                          <p:cTn id="33" fill="hold">
                            <p:stCondLst>
                              <p:cond delay="4000"/>
                            </p:stCondLst>
                            <p:childTnLst>
                              <p:par>
                                <p:cTn id="34" presetID="42" presetClass="path" presetSubtype="0" accel="50000" decel="50000" fill="hold" nodeType="afterEffect">
                                  <p:stCondLst>
                                    <p:cond delay="0"/>
                                  </p:stCondLst>
                                  <p:childTnLst>
                                    <p:animMotion origin="layout" path="M -0.29296 0.2574 L -4.79167E-6 4.81481E-6 " pathEditMode="relative" rAng="0" ptsTypes="AA">
                                      <p:cBhvr>
                                        <p:cTn id="35" dur="2000" fill="hold"/>
                                        <p:tgtEl>
                                          <p:spTgt spid="46"/>
                                        </p:tgtEl>
                                        <p:attrNameLst>
                                          <p:attrName>ppt_x</p:attrName>
                                          <p:attrName>ppt_y</p:attrName>
                                        </p:attrNameLst>
                                      </p:cBhvr>
                                      <p:rCtr x="14648" y="-12870"/>
                                    </p:animMotion>
                                  </p:childTnLst>
                                </p:cTn>
                              </p:par>
                            </p:childTnLst>
                          </p:cTn>
                        </p:par>
                        <p:par>
                          <p:cTn id="36" fill="hold">
                            <p:stCondLst>
                              <p:cond delay="6000"/>
                            </p:stCondLst>
                            <p:childTnLst>
                              <p:par>
                                <p:cTn id="37" presetID="42" presetClass="path" presetSubtype="0" accel="50000" decel="50000" fill="hold" nodeType="afterEffect">
                                  <p:stCondLst>
                                    <p:cond delay="0"/>
                                  </p:stCondLst>
                                  <p:childTnLst>
                                    <p:animMotion origin="layout" path="M -0.43958 0.29282 L 2.08333E-7 4.81481E-6 " pathEditMode="relative" rAng="0" ptsTypes="AA">
                                      <p:cBhvr>
                                        <p:cTn id="38" dur="2000" fill="hold"/>
                                        <p:tgtEl>
                                          <p:spTgt spid="56"/>
                                        </p:tgtEl>
                                        <p:attrNameLst>
                                          <p:attrName>ppt_x</p:attrName>
                                          <p:attrName>ppt_y</p:attrName>
                                        </p:attrNameLst>
                                      </p:cBhvr>
                                      <p:rCtr x="21992" y="-146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alpha val="54000"/>
          </a:schemeClr>
        </a:solidFill>
        <a:effectLst/>
      </p:bgPr>
    </p:bg>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Lab 2</a:t>
            </a:r>
            <a:endParaRPr dirty="0"/>
          </a:p>
        </p:txBody>
      </p:sp>
      <p:sp>
        <p:nvSpPr>
          <p:cNvPr id="97" name="Google Shape;97;p14"/>
          <p:cNvSpPr txBox="1">
            <a:spLocks noGrp="1"/>
          </p:cNvSpPr>
          <p:nvPr>
            <p:ph type="body" idx="1"/>
          </p:nvPr>
        </p:nvSpPr>
        <p:spPr>
          <a:prstGeom prst="rect">
            <a:avLst/>
          </a:prstGeom>
        </p:spPr>
        <p:txBody>
          <a:bodyPr spcFirstLastPara="1" wrap="square" lIns="91425" tIns="91425" rIns="91425" bIns="91425" anchor="t" anchorCtr="0">
            <a:noAutofit/>
          </a:bodyPr>
          <a:lstStyle/>
          <a:p>
            <a:r>
              <a:rPr lang="en-US" sz="2000" dirty="0"/>
              <a:t>Any questions regarding the lab?</a:t>
            </a:r>
          </a:p>
          <a:p>
            <a:r>
              <a:rPr lang="en-US" sz="2000" dirty="0"/>
              <a:t>Please note: I will provide a prewritten code for all of the labs. Before modifying it, go over it and understand what it does.</a:t>
            </a:r>
          </a:p>
        </p:txBody>
      </p:sp>
      <p:sp>
        <p:nvSpPr>
          <p:cNvPr id="99" name="Google Shape;99;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29035901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2" descr="https://www.3dgep.com/wp-content/uploads/2011/12/shared-memory-bank-conflicts-linear-addressing.png">
            <a:extLst>
              <a:ext uri="{FF2B5EF4-FFF2-40B4-BE49-F238E27FC236}">
                <a16:creationId xmlns:a16="http://schemas.microsoft.com/office/drawing/2014/main" id="{1222B99C-3D7C-41C1-A64F-58D774C4A3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442" y="1446530"/>
            <a:ext cx="5486400" cy="3302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A48D75F0-AFFF-4EC3-AD32-D1FD542A9447}"/>
              </a:ext>
            </a:extLst>
          </p:cNvPr>
          <p:cNvSpPr/>
          <p:nvPr/>
        </p:nvSpPr>
        <p:spPr>
          <a:xfrm>
            <a:off x="2892743" y="2635933"/>
            <a:ext cx="5486400" cy="848858"/>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a:p>
        </p:txBody>
      </p:sp>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Shared Memory</a:t>
            </a:r>
          </a:p>
        </p:txBody>
      </p:sp>
      <p:sp>
        <p:nvSpPr>
          <p:cNvPr id="8" name="Rectangle 7"/>
          <p:cNvSpPr/>
          <p:nvPr/>
        </p:nvSpPr>
        <p:spPr>
          <a:xfrm>
            <a:off x="2959011"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0" name="Rectangle 9"/>
          <p:cNvSpPr/>
          <p:nvPr/>
        </p:nvSpPr>
        <p:spPr>
          <a:xfrm>
            <a:off x="3126648"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1" name="Rectangle 10"/>
          <p:cNvSpPr/>
          <p:nvPr/>
        </p:nvSpPr>
        <p:spPr>
          <a:xfrm>
            <a:off x="3461922"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2" name="Rectangle 11"/>
          <p:cNvSpPr/>
          <p:nvPr/>
        </p:nvSpPr>
        <p:spPr>
          <a:xfrm>
            <a:off x="3797196"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3" name="Rectangle 12"/>
          <p:cNvSpPr/>
          <p:nvPr/>
        </p:nvSpPr>
        <p:spPr>
          <a:xfrm>
            <a:off x="4132470"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4" name="Rectangle 13"/>
          <p:cNvSpPr/>
          <p:nvPr/>
        </p:nvSpPr>
        <p:spPr>
          <a:xfrm>
            <a:off x="4467744"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5" name="Rectangle 14"/>
          <p:cNvSpPr/>
          <p:nvPr/>
        </p:nvSpPr>
        <p:spPr>
          <a:xfrm>
            <a:off x="4803018"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6" name="Rectangle 15"/>
          <p:cNvSpPr/>
          <p:nvPr/>
        </p:nvSpPr>
        <p:spPr>
          <a:xfrm>
            <a:off x="5138292"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7" name="Rectangle 16"/>
          <p:cNvSpPr/>
          <p:nvPr/>
        </p:nvSpPr>
        <p:spPr>
          <a:xfrm>
            <a:off x="5473566"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8" name="Rectangle 17"/>
          <p:cNvSpPr/>
          <p:nvPr/>
        </p:nvSpPr>
        <p:spPr>
          <a:xfrm>
            <a:off x="5808840"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9" name="Rectangle 18"/>
          <p:cNvSpPr/>
          <p:nvPr/>
        </p:nvSpPr>
        <p:spPr>
          <a:xfrm>
            <a:off x="6144114"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0" name="Rectangle 19"/>
          <p:cNvSpPr/>
          <p:nvPr/>
        </p:nvSpPr>
        <p:spPr>
          <a:xfrm>
            <a:off x="6479388"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1" name="Rectangle 20"/>
          <p:cNvSpPr/>
          <p:nvPr/>
        </p:nvSpPr>
        <p:spPr>
          <a:xfrm>
            <a:off x="6814662"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2" name="Rectangle 21"/>
          <p:cNvSpPr/>
          <p:nvPr/>
        </p:nvSpPr>
        <p:spPr>
          <a:xfrm>
            <a:off x="7149936"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3" name="Rectangle 22"/>
          <p:cNvSpPr/>
          <p:nvPr/>
        </p:nvSpPr>
        <p:spPr>
          <a:xfrm>
            <a:off x="7485210"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4" name="Rectangle 23"/>
          <p:cNvSpPr/>
          <p:nvPr/>
        </p:nvSpPr>
        <p:spPr>
          <a:xfrm>
            <a:off x="7820484"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5" name="Rectangle 24"/>
          <p:cNvSpPr/>
          <p:nvPr/>
        </p:nvSpPr>
        <p:spPr>
          <a:xfrm>
            <a:off x="3294285"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6" name="Rectangle 25"/>
          <p:cNvSpPr/>
          <p:nvPr/>
        </p:nvSpPr>
        <p:spPr>
          <a:xfrm>
            <a:off x="3629559"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7" name="Rectangle 26"/>
          <p:cNvSpPr/>
          <p:nvPr/>
        </p:nvSpPr>
        <p:spPr>
          <a:xfrm>
            <a:off x="3964833"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8" name="Rectangle 27"/>
          <p:cNvSpPr/>
          <p:nvPr/>
        </p:nvSpPr>
        <p:spPr>
          <a:xfrm>
            <a:off x="4300107"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9" name="Rectangle 28"/>
          <p:cNvSpPr/>
          <p:nvPr/>
        </p:nvSpPr>
        <p:spPr>
          <a:xfrm>
            <a:off x="4635381"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0" name="Rectangle 29"/>
          <p:cNvSpPr/>
          <p:nvPr/>
        </p:nvSpPr>
        <p:spPr>
          <a:xfrm>
            <a:off x="4970655"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1" name="Rectangle 30"/>
          <p:cNvSpPr/>
          <p:nvPr/>
        </p:nvSpPr>
        <p:spPr>
          <a:xfrm>
            <a:off x="5305929"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2" name="Rectangle 31"/>
          <p:cNvSpPr/>
          <p:nvPr/>
        </p:nvSpPr>
        <p:spPr>
          <a:xfrm>
            <a:off x="5641203"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3" name="Rectangle 32"/>
          <p:cNvSpPr/>
          <p:nvPr/>
        </p:nvSpPr>
        <p:spPr>
          <a:xfrm>
            <a:off x="5976477"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4" name="Rectangle 33"/>
          <p:cNvSpPr/>
          <p:nvPr/>
        </p:nvSpPr>
        <p:spPr>
          <a:xfrm>
            <a:off x="6311751"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5" name="Rectangle 34"/>
          <p:cNvSpPr/>
          <p:nvPr/>
        </p:nvSpPr>
        <p:spPr>
          <a:xfrm>
            <a:off x="6647025"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6" name="Rectangle 35"/>
          <p:cNvSpPr/>
          <p:nvPr/>
        </p:nvSpPr>
        <p:spPr>
          <a:xfrm>
            <a:off x="6982299"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7" name="Rectangle 36"/>
          <p:cNvSpPr/>
          <p:nvPr/>
        </p:nvSpPr>
        <p:spPr>
          <a:xfrm>
            <a:off x="7317573"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8" name="Rectangle 37"/>
          <p:cNvSpPr/>
          <p:nvPr/>
        </p:nvSpPr>
        <p:spPr>
          <a:xfrm>
            <a:off x="7652847"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9" name="Rectangle 38"/>
          <p:cNvSpPr/>
          <p:nvPr/>
        </p:nvSpPr>
        <p:spPr>
          <a:xfrm>
            <a:off x="7988121"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40" name="Rectangle 39"/>
          <p:cNvSpPr/>
          <p:nvPr/>
        </p:nvSpPr>
        <p:spPr>
          <a:xfrm>
            <a:off x="8155765"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Tree>
    <p:extLst>
      <p:ext uri="{BB962C8B-B14F-4D97-AF65-F5344CB8AC3E}">
        <p14:creationId xmlns:p14="http://schemas.microsoft.com/office/powerpoint/2010/main" val="28575269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500"/>
                                        <p:tgtEl>
                                          <p:spTgt spid="3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fade">
                                      <p:cBhvr>
                                        <p:cTn id="88" dur="500"/>
                                        <p:tgtEl>
                                          <p:spTgt spid="3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childTnLst>
                          </p:cTn>
                        </p:par>
                        <p:par>
                          <p:cTn id="101" fill="hold">
                            <p:stCondLst>
                              <p:cond delay="500"/>
                            </p:stCondLst>
                            <p:childTnLst>
                              <p:par>
                                <p:cTn id="102" presetID="42" presetClass="path" presetSubtype="0" accel="50000" decel="50000" fill="hold" grpId="1" nodeType="afterEffect">
                                  <p:stCondLst>
                                    <p:cond delay="0"/>
                                  </p:stCondLst>
                                  <p:childTnLst>
                                    <p:animMotion origin="layout" path="M -2.70833E-6 4.81481E-6 L -2.70833E-6 0.25 " pathEditMode="relative" rAng="0" ptsTypes="AA">
                                      <p:cBhvr>
                                        <p:cTn id="103" dur="2000" fill="hold"/>
                                        <p:tgtEl>
                                          <p:spTgt spid="8"/>
                                        </p:tgtEl>
                                        <p:attrNameLst>
                                          <p:attrName>ppt_x</p:attrName>
                                          <p:attrName>ppt_y</p:attrName>
                                        </p:attrNameLst>
                                      </p:cBhvr>
                                      <p:rCtr x="0" y="12500"/>
                                    </p:animMotion>
                                  </p:childTnLst>
                                </p:cTn>
                              </p:par>
                              <p:par>
                                <p:cTn id="104" presetID="42" presetClass="path" presetSubtype="0" accel="50000" decel="50000" fill="hold" grpId="1" nodeType="withEffect">
                                  <p:stCondLst>
                                    <p:cond delay="0"/>
                                  </p:stCondLst>
                                  <p:childTnLst>
                                    <p:animMotion origin="layout" path="M -2.08333E-6 4.81481E-6 L -0.01575 0.24907 " pathEditMode="relative" rAng="0" ptsTypes="AA">
                                      <p:cBhvr>
                                        <p:cTn id="105" dur="2000" fill="hold"/>
                                        <p:tgtEl>
                                          <p:spTgt spid="10"/>
                                        </p:tgtEl>
                                        <p:attrNameLst>
                                          <p:attrName>ppt_x</p:attrName>
                                          <p:attrName>ppt_y</p:attrName>
                                        </p:attrNameLst>
                                      </p:cBhvr>
                                      <p:rCtr x="-794" y="12454"/>
                                    </p:animMotion>
                                  </p:childTnLst>
                                </p:cTn>
                              </p:par>
                              <p:par>
                                <p:cTn id="106" presetID="42" presetClass="path" presetSubtype="0" accel="50000" decel="50000" fill="hold" grpId="1" nodeType="withEffect">
                                  <p:stCondLst>
                                    <p:cond delay="0"/>
                                  </p:stCondLst>
                                  <p:childTnLst>
                                    <p:animMotion origin="layout" path="M -8.33333E-7 4.81481E-6 L -0.05443 0.25092 " pathEditMode="relative" rAng="0" ptsTypes="AA">
                                      <p:cBhvr>
                                        <p:cTn id="107" dur="2000" fill="hold"/>
                                        <p:tgtEl>
                                          <p:spTgt spid="11"/>
                                        </p:tgtEl>
                                        <p:attrNameLst>
                                          <p:attrName>ppt_x</p:attrName>
                                          <p:attrName>ppt_y</p:attrName>
                                        </p:attrNameLst>
                                      </p:cBhvr>
                                      <p:rCtr x="-2721" y="12546"/>
                                    </p:animMotion>
                                  </p:childTnLst>
                                </p:cTn>
                              </p:par>
                              <p:par>
                                <p:cTn id="108" presetID="42" presetClass="path" presetSubtype="0" accel="50000" decel="50000" fill="hold" grpId="1" nodeType="withEffect">
                                  <p:stCondLst>
                                    <p:cond delay="0"/>
                                  </p:stCondLst>
                                  <p:childTnLst>
                                    <p:animMotion origin="layout" path="M 6.25E-7 4.81481E-6 L -0.09102 0.25092 " pathEditMode="relative" rAng="0" ptsTypes="AA">
                                      <p:cBhvr>
                                        <p:cTn id="109" dur="2000" fill="hold"/>
                                        <p:tgtEl>
                                          <p:spTgt spid="12"/>
                                        </p:tgtEl>
                                        <p:attrNameLst>
                                          <p:attrName>ppt_x</p:attrName>
                                          <p:attrName>ppt_y</p:attrName>
                                        </p:attrNameLst>
                                      </p:cBhvr>
                                      <p:rCtr x="-4557" y="12546"/>
                                    </p:animMotion>
                                  </p:childTnLst>
                                </p:cTn>
                              </p:par>
                              <p:par>
                                <p:cTn id="110" presetID="42" presetClass="path" presetSubtype="0" accel="50000" decel="50000" fill="hold" grpId="1" nodeType="withEffect">
                                  <p:stCondLst>
                                    <p:cond delay="0"/>
                                  </p:stCondLst>
                                  <p:childTnLst>
                                    <p:animMotion origin="layout" path="M 1.875E-6 4.81481E-6 L -0.12722 0.25 " pathEditMode="relative" rAng="0" ptsTypes="AA">
                                      <p:cBhvr>
                                        <p:cTn id="111" dur="2000" fill="hold"/>
                                        <p:tgtEl>
                                          <p:spTgt spid="13"/>
                                        </p:tgtEl>
                                        <p:attrNameLst>
                                          <p:attrName>ppt_x</p:attrName>
                                          <p:attrName>ppt_y</p:attrName>
                                        </p:attrNameLst>
                                      </p:cBhvr>
                                      <p:rCtr x="-6367" y="12500"/>
                                    </p:animMotion>
                                  </p:childTnLst>
                                </p:cTn>
                              </p:par>
                              <p:par>
                                <p:cTn id="112" presetID="42" presetClass="path" presetSubtype="0" accel="50000" decel="50000" fill="hold" grpId="1" nodeType="withEffect">
                                  <p:stCondLst>
                                    <p:cond delay="0"/>
                                  </p:stCondLst>
                                  <p:childTnLst>
                                    <p:animMotion origin="layout" path="M 3.33333E-6 4.81481E-6 L -0.16433 0.25 " pathEditMode="relative" rAng="0" ptsTypes="AA">
                                      <p:cBhvr>
                                        <p:cTn id="113" dur="2000" fill="hold"/>
                                        <p:tgtEl>
                                          <p:spTgt spid="14"/>
                                        </p:tgtEl>
                                        <p:attrNameLst>
                                          <p:attrName>ppt_x</p:attrName>
                                          <p:attrName>ppt_y</p:attrName>
                                        </p:attrNameLst>
                                      </p:cBhvr>
                                      <p:rCtr x="-8216" y="12500"/>
                                    </p:animMotion>
                                  </p:childTnLst>
                                </p:cTn>
                              </p:par>
                              <p:par>
                                <p:cTn id="114" presetID="42" presetClass="path" presetSubtype="0" accel="50000" decel="50000" fill="hold" grpId="1" nodeType="withEffect">
                                  <p:stCondLst>
                                    <p:cond delay="0"/>
                                  </p:stCondLst>
                                  <p:childTnLst>
                                    <p:animMotion origin="layout" path="M 4.58333E-6 4.81481E-6 L -0.2 0.24907 " pathEditMode="relative" rAng="0" ptsTypes="AA">
                                      <p:cBhvr>
                                        <p:cTn id="115" dur="2000" fill="hold"/>
                                        <p:tgtEl>
                                          <p:spTgt spid="15"/>
                                        </p:tgtEl>
                                        <p:attrNameLst>
                                          <p:attrName>ppt_x</p:attrName>
                                          <p:attrName>ppt_y</p:attrName>
                                        </p:attrNameLst>
                                      </p:cBhvr>
                                      <p:rCtr x="-10000" y="12454"/>
                                    </p:animMotion>
                                  </p:childTnLst>
                                </p:cTn>
                              </p:par>
                              <p:par>
                                <p:cTn id="116" presetID="42" presetClass="path" presetSubtype="0" accel="50000" decel="50000" fill="hold" grpId="1" nodeType="withEffect">
                                  <p:stCondLst>
                                    <p:cond delay="0"/>
                                  </p:stCondLst>
                                  <p:childTnLst>
                                    <p:animMotion origin="layout" path="M -4.16667E-6 4.81481E-6 L -0.23671 0.25092 " pathEditMode="relative" rAng="0" ptsTypes="AA">
                                      <p:cBhvr>
                                        <p:cTn id="117" dur="2000" fill="hold"/>
                                        <p:tgtEl>
                                          <p:spTgt spid="16"/>
                                        </p:tgtEl>
                                        <p:attrNameLst>
                                          <p:attrName>ppt_x</p:attrName>
                                          <p:attrName>ppt_y</p:attrName>
                                        </p:attrNameLst>
                                      </p:cBhvr>
                                      <p:rCtr x="-11836" y="12546"/>
                                    </p:animMotion>
                                  </p:childTnLst>
                                </p:cTn>
                              </p:par>
                              <p:par>
                                <p:cTn id="118" presetID="42" presetClass="path" presetSubtype="0" accel="50000" decel="50000" fill="hold" grpId="1" nodeType="withEffect">
                                  <p:stCondLst>
                                    <p:cond delay="0"/>
                                  </p:stCondLst>
                                  <p:childTnLst>
                                    <p:animMotion origin="layout" path="M -2.70833E-6 4.81481E-6 L -0.27383 0.24907 " pathEditMode="relative" rAng="0" ptsTypes="AA">
                                      <p:cBhvr>
                                        <p:cTn id="119" dur="2000" fill="hold"/>
                                        <p:tgtEl>
                                          <p:spTgt spid="17"/>
                                        </p:tgtEl>
                                        <p:attrNameLst>
                                          <p:attrName>ppt_x</p:attrName>
                                          <p:attrName>ppt_y</p:attrName>
                                        </p:attrNameLst>
                                      </p:cBhvr>
                                      <p:rCtr x="-13698" y="12454"/>
                                    </p:animMotion>
                                  </p:childTnLst>
                                </p:cTn>
                              </p:par>
                              <p:par>
                                <p:cTn id="120" presetID="42" presetClass="path" presetSubtype="0" accel="50000" decel="50000" fill="hold" grpId="1" nodeType="withEffect">
                                  <p:stCondLst>
                                    <p:cond delay="0"/>
                                  </p:stCondLst>
                                  <p:childTnLst>
                                    <p:animMotion origin="layout" path="M -1.45833E-6 4.81481E-6 L -0.31159 0.25092 " pathEditMode="relative" rAng="0" ptsTypes="AA">
                                      <p:cBhvr>
                                        <p:cTn id="121" dur="2000" fill="hold"/>
                                        <p:tgtEl>
                                          <p:spTgt spid="18"/>
                                        </p:tgtEl>
                                        <p:attrNameLst>
                                          <p:attrName>ppt_x</p:attrName>
                                          <p:attrName>ppt_y</p:attrName>
                                        </p:attrNameLst>
                                      </p:cBhvr>
                                      <p:rCtr x="-15586" y="12546"/>
                                    </p:animMotion>
                                  </p:childTnLst>
                                </p:cTn>
                              </p:par>
                              <p:par>
                                <p:cTn id="122" presetID="42" presetClass="path" presetSubtype="0" accel="50000" decel="50000" fill="hold" grpId="1" nodeType="withEffect">
                                  <p:stCondLst>
                                    <p:cond delay="0"/>
                                  </p:stCondLst>
                                  <p:childTnLst>
                                    <p:animMotion origin="layout" path="M 1.11022E-16 4.81481E-6 L -0.34714 0.25 " pathEditMode="relative" rAng="0" ptsTypes="AA">
                                      <p:cBhvr>
                                        <p:cTn id="123" dur="2000" fill="hold"/>
                                        <p:tgtEl>
                                          <p:spTgt spid="19"/>
                                        </p:tgtEl>
                                        <p:attrNameLst>
                                          <p:attrName>ppt_x</p:attrName>
                                          <p:attrName>ppt_y</p:attrName>
                                        </p:attrNameLst>
                                      </p:cBhvr>
                                      <p:rCtr x="-17357" y="12500"/>
                                    </p:animMotion>
                                  </p:childTnLst>
                                </p:cTn>
                              </p:par>
                              <p:par>
                                <p:cTn id="124" presetID="42" presetClass="path" presetSubtype="0" accel="50000" decel="50000" fill="hold" grpId="1" nodeType="withEffect">
                                  <p:stCondLst>
                                    <p:cond delay="0"/>
                                  </p:stCondLst>
                                  <p:childTnLst>
                                    <p:animMotion origin="layout" path="M 1.25E-6 4.81481E-6 L -0.38438 0.24907 " pathEditMode="relative" rAng="0" ptsTypes="AA">
                                      <p:cBhvr>
                                        <p:cTn id="125" dur="2000" fill="hold"/>
                                        <p:tgtEl>
                                          <p:spTgt spid="20"/>
                                        </p:tgtEl>
                                        <p:attrNameLst>
                                          <p:attrName>ppt_x</p:attrName>
                                          <p:attrName>ppt_y</p:attrName>
                                        </p:attrNameLst>
                                      </p:cBhvr>
                                      <p:rCtr x="-19219" y="12454"/>
                                    </p:animMotion>
                                  </p:childTnLst>
                                </p:cTn>
                              </p:par>
                              <p:par>
                                <p:cTn id="126" presetID="42" presetClass="path" presetSubtype="0" accel="50000" decel="50000" fill="hold" grpId="1" nodeType="withEffect">
                                  <p:stCondLst>
                                    <p:cond delay="0"/>
                                  </p:stCondLst>
                                  <p:childTnLst>
                                    <p:animMotion origin="layout" path="M 2.5E-6 4.81481E-6 L -0.42162 0.24907 " pathEditMode="relative" rAng="0" ptsTypes="AA">
                                      <p:cBhvr>
                                        <p:cTn id="127" dur="2000" fill="hold"/>
                                        <p:tgtEl>
                                          <p:spTgt spid="21"/>
                                        </p:tgtEl>
                                        <p:attrNameLst>
                                          <p:attrName>ppt_x</p:attrName>
                                          <p:attrName>ppt_y</p:attrName>
                                        </p:attrNameLst>
                                      </p:cBhvr>
                                      <p:rCtr x="-21081" y="12454"/>
                                    </p:animMotion>
                                  </p:childTnLst>
                                </p:cTn>
                              </p:par>
                              <p:par>
                                <p:cTn id="128" presetID="42" presetClass="path" presetSubtype="0" accel="50000" decel="50000" fill="hold" grpId="1" nodeType="withEffect">
                                  <p:stCondLst>
                                    <p:cond delay="0"/>
                                  </p:stCondLst>
                                  <p:childTnLst>
                                    <p:animMotion origin="layout" path="M 3.95833E-6 4.81481E-6 L -0.45717 0.24814 " pathEditMode="relative" rAng="0" ptsTypes="AA">
                                      <p:cBhvr>
                                        <p:cTn id="129" dur="2000" fill="hold"/>
                                        <p:tgtEl>
                                          <p:spTgt spid="22"/>
                                        </p:tgtEl>
                                        <p:attrNameLst>
                                          <p:attrName>ppt_x</p:attrName>
                                          <p:attrName>ppt_y</p:attrName>
                                        </p:attrNameLst>
                                      </p:cBhvr>
                                      <p:rCtr x="-22865" y="12407"/>
                                    </p:animMotion>
                                  </p:childTnLst>
                                </p:cTn>
                              </p:par>
                              <p:par>
                                <p:cTn id="130" presetID="42" presetClass="path" presetSubtype="0" accel="50000" decel="50000" fill="hold" grpId="1" nodeType="withEffect">
                                  <p:stCondLst>
                                    <p:cond delay="0"/>
                                  </p:stCondLst>
                                  <p:childTnLst>
                                    <p:animMotion origin="layout" path="M -4.79167E-6 4.81481E-6 L -0.4944 0.25 " pathEditMode="relative" rAng="0" ptsTypes="AA">
                                      <p:cBhvr>
                                        <p:cTn id="131" dur="2000" fill="hold"/>
                                        <p:tgtEl>
                                          <p:spTgt spid="23"/>
                                        </p:tgtEl>
                                        <p:attrNameLst>
                                          <p:attrName>ppt_x</p:attrName>
                                          <p:attrName>ppt_y</p:attrName>
                                        </p:attrNameLst>
                                      </p:cBhvr>
                                      <p:rCtr x="-24727" y="12500"/>
                                    </p:animMotion>
                                  </p:childTnLst>
                                </p:cTn>
                              </p:par>
                              <p:par>
                                <p:cTn id="132" presetID="42" presetClass="path" presetSubtype="0" accel="50000" decel="50000" fill="hold" grpId="1" nodeType="withEffect">
                                  <p:stCondLst>
                                    <p:cond delay="0"/>
                                  </p:stCondLst>
                                  <p:childTnLst>
                                    <p:animMotion origin="layout" path="M -3.33333E-6 4.81481E-6 L -0.53203 0.25 " pathEditMode="relative" rAng="0" ptsTypes="AA">
                                      <p:cBhvr>
                                        <p:cTn id="133" dur="2000" fill="hold"/>
                                        <p:tgtEl>
                                          <p:spTgt spid="24"/>
                                        </p:tgtEl>
                                        <p:attrNameLst>
                                          <p:attrName>ppt_x</p:attrName>
                                          <p:attrName>ppt_y</p:attrName>
                                        </p:attrNameLst>
                                      </p:cBhvr>
                                      <p:rCtr x="-26602" y="12500"/>
                                    </p:animMotion>
                                  </p:childTnLst>
                                </p:cTn>
                              </p:par>
                              <p:par>
                                <p:cTn id="134" presetID="42" presetClass="path" presetSubtype="0" accel="50000" decel="50000" fill="hold" grpId="1" nodeType="withEffect">
                                  <p:stCondLst>
                                    <p:cond delay="0"/>
                                  </p:stCondLst>
                                  <p:childTnLst>
                                    <p:animMotion origin="layout" path="M -1.45833E-6 4.81481E-6 L -0.03607 0.24814 " pathEditMode="relative" rAng="0" ptsTypes="AA">
                                      <p:cBhvr>
                                        <p:cTn id="135" dur="2000" fill="hold"/>
                                        <p:tgtEl>
                                          <p:spTgt spid="25"/>
                                        </p:tgtEl>
                                        <p:attrNameLst>
                                          <p:attrName>ppt_x</p:attrName>
                                          <p:attrName>ppt_y</p:attrName>
                                        </p:attrNameLst>
                                      </p:cBhvr>
                                      <p:rCtr x="-1810" y="12407"/>
                                    </p:animMotion>
                                  </p:childTnLst>
                                </p:cTn>
                              </p:par>
                              <p:par>
                                <p:cTn id="136" presetID="42" presetClass="path" presetSubtype="0" accel="50000" decel="50000" fill="hold" grpId="1" nodeType="withEffect">
                                  <p:stCondLst>
                                    <p:cond delay="0"/>
                                  </p:stCondLst>
                                  <p:childTnLst>
                                    <p:animMotion origin="layout" path="M 0 4.81481E-6 L -0.07109 0.24907 " pathEditMode="relative" rAng="0" ptsTypes="AA">
                                      <p:cBhvr>
                                        <p:cTn id="137" dur="2000" fill="hold"/>
                                        <p:tgtEl>
                                          <p:spTgt spid="26"/>
                                        </p:tgtEl>
                                        <p:attrNameLst>
                                          <p:attrName>ppt_x</p:attrName>
                                          <p:attrName>ppt_y</p:attrName>
                                        </p:attrNameLst>
                                      </p:cBhvr>
                                      <p:rCtr x="-3555" y="12454"/>
                                    </p:animMotion>
                                  </p:childTnLst>
                                </p:cTn>
                              </p:par>
                              <p:par>
                                <p:cTn id="138" presetID="42" presetClass="path" presetSubtype="0" accel="50000" decel="50000" fill="hold" grpId="1" nodeType="withEffect">
                                  <p:stCondLst>
                                    <p:cond delay="0"/>
                                  </p:stCondLst>
                                  <p:childTnLst>
                                    <p:animMotion origin="layout" path="M 1.25E-6 4.81481E-6 L -0.1099 0.25 " pathEditMode="relative" rAng="0" ptsTypes="AA">
                                      <p:cBhvr>
                                        <p:cTn id="139" dur="2000" fill="hold"/>
                                        <p:tgtEl>
                                          <p:spTgt spid="27"/>
                                        </p:tgtEl>
                                        <p:attrNameLst>
                                          <p:attrName>ppt_x</p:attrName>
                                          <p:attrName>ppt_y</p:attrName>
                                        </p:attrNameLst>
                                      </p:cBhvr>
                                      <p:rCtr x="-5495" y="12500"/>
                                    </p:animMotion>
                                  </p:childTnLst>
                                </p:cTn>
                              </p:par>
                              <p:par>
                                <p:cTn id="140" presetID="42" presetClass="path" presetSubtype="0" accel="50000" decel="50000" fill="hold" grpId="1" nodeType="withEffect">
                                  <p:stCondLst>
                                    <p:cond delay="0"/>
                                  </p:stCondLst>
                                  <p:childTnLst>
                                    <p:animMotion origin="layout" path="M 2.5E-6 4.81481E-6 L -0.14662 0.25 " pathEditMode="relative" rAng="0" ptsTypes="AA">
                                      <p:cBhvr>
                                        <p:cTn id="141" dur="2000" fill="hold"/>
                                        <p:tgtEl>
                                          <p:spTgt spid="28"/>
                                        </p:tgtEl>
                                        <p:attrNameLst>
                                          <p:attrName>ppt_x</p:attrName>
                                          <p:attrName>ppt_y</p:attrName>
                                        </p:attrNameLst>
                                      </p:cBhvr>
                                      <p:rCtr x="-7331" y="12500"/>
                                    </p:animMotion>
                                  </p:childTnLst>
                                </p:cTn>
                              </p:par>
                              <p:par>
                                <p:cTn id="142" presetID="42" presetClass="path" presetSubtype="0" accel="50000" decel="50000" fill="hold" grpId="1" nodeType="withEffect">
                                  <p:stCondLst>
                                    <p:cond delay="0"/>
                                  </p:stCondLst>
                                  <p:childTnLst>
                                    <p:animMotion origin="layout" path="M 3.95833E-6 4.81481E-6 L -0.18217 0.25 " pathEditMode="relative" rAng="0" ptsTypes="AA">
                                      <p:cBhvr>
                                        <p:cTn id="143" dur="2000" fill="hold"/>
                                        <p:tgtEl>
                                          <p:spTgt spid="29"/>
                                        </p:tgtEl>
                                        <p:attrNameLst>
                                          <p:attrName>ppt_x</p:attrName>
                                          <p:attrName>ppt_y</p:attrName>
                                        </p:attrNameLst>
                                      </p:cBhvr>
                                      <p:rCtr x="-9115" y="12500"/>
                                    </p:animMotion>
                                  </p:childTnLst>
                                </p:cTn>
                              </p:par>
                              <p:par>
                                <p:cTn id="144" presetID="42" presetClass="path" presetSubtype="0" accel="50000" decel="50000" fill="hold" grpId="1" nodeType="withEffect">
                                  <p:stCondLst>
                                    <p:cond delay="0"/>
                                  </p:stCondLst>
                                  <p:childTnLst>
                                    <p:animMotion origin="layout" path="M -4.79167E-6 4.81481E-6 L -0.21888 0.24907 " pathEditMode="relative" rAng="0" ptsTypes="AA">
                                      <p:cBhvr>
                                        <p:cTn id="145" dur="2000" fill="hold"/>
                                        <p:tgtEl>
                                          <p:spTgt spid="30"/>
                                        </p:tgtEl>
                                        <p:attrNameLst>
                                          <p:attrName>ppt_x</p:attrName>
                                          <p:attrName>ppt_y</p:attrName>
                                        </p:attrNameLst>
                                      </p:cBhvr>
                                      <p:rCtr x="-10951" y="12454"/>
                                    </p:animMotion>
                                  </p:childTnLst>
                                </p:cTn>
                              </p:par>
                              <p:par>
                                <p:cTn id="146" presetID="42" presetClass="path" presetSubtype="0" accel="50000" decel="50000" fill="hold" grpId="1" nodeType="withEffect">
                                  <p:stCondLst>
                                    <p:cond delay="0"/>
                                  </p:stCondLst>
                                  <p:childTnLst>
                                    <p:animMotion origin="layout" path="M -3.33333E-6 4.81481E-6 L -0.25651 0.25 " pathEditMode="relative" rAng="0" ptsTypes="AA">
                                      <p:cBhvr>
                                        <p:cTn id="147" dur="2000" fill="hold"/>
                                        <p:tgtEl>
                                          <p:spTgt spid="31"/>
                                        </p:tgtEl>
                                        <p:attrNameLst>
                                          <p:attrName>ppt_x</p:attrName>
                                          <p:attrName>ppt_y</p:attrName>
                                        </p:attrNameLst>
                                      </p:cBhvr>
                                      <p:rCtr x="-12826" y="12500"/>
                                    </p:animMotion>
                                  </p:childTnLst>
                                </p:cTn>
                              </p:par>
                              <p:par>
                                <p:cTn id="148" presetID="42" presetClass="path" presetSubtype="0" accel="50000" decel="50000" fill="hold" grpId="1" nodeType="withEffect">
                                  <p:stCondLst>
                                    <p:cond delay="0"/>
                                  </p:stCondLst>
                                  <p:childTnLst>
                                    <p:animMotion origin="layout" path="M -2.08333E-6 4.81481E-6 L -0.29166 0.25092 " pathEditMode="relative" rAng="0" ptsTypes="AA">
                                      <p:cBhvr>
                                        <p:cTn id="149" dur="2000" fill="hold"/>
                                        <p:tgtEl>
                                          <p:spTgt spid="32"/>
                                        </p:tgtEl>
                                        <p:attrNameLst>
                                          <p:attrName>ppt_x</p:attrName>
                                          <p:attrName>ppt_y</p:attrName>
                                        </p:attrNameLst>
                                      </p:cBhvr>
                                      <p:rCtr x="-14583" y="12546"/>
                                    </p:animMotion>
                                  </p:childTnLst>
                                </p:cTn>
                              </p:par>
                              <p:par>
                                <p:cTn id="150" presetID="42" presetClass="path" presetSubtype="0" accel="50000" decel="50000" fill="hold" grpId="1" nodeType="withEffect">
                                  <p:stCondLst>
                                    <p:cond delay="0"/>
                                  </p:stCondLst>
                                  <p:childTnLst>
                                    <p:animMotion origin="layout" path="M -8.33333E-7 4.81481E-6 L -0.32943 0.24907 " pathEditMode="relative" rAng="0" ptsTypes="AA">
                                      <p:cBhvr>
                                        <p:cTn id="151" dur="2000" fill="hold"/>
                                        <p:tgtEl>
                                          <p:spTgt spid="33"/>
                                        </p:tgtEl>
                                        <p:attrNameLst>
                                          <p:attrName>ppt_x</p:attrName>
                                          <p:attrName>ppt_y</p:attrName>
                                        </p:attrNameLst>
                                      </p:cBhvr>
                                      <p:rCtr x="-16471" y="12454"/>
                                    </p:animMotion>
                                  </p:childTnLst>
                                </p:cTn>
                              </p:par>
                              <p:par>
                                <p:cTn id="152" presetID="42" presetClass="path" presetSubtype="0" accel="50000" decel="50000" fill="hold" grpId="1" nodeType="withEffect">
                                  <p:stCondLst>
                                    <p:cond delay="0"/>
                                  </p:stCondLst>
                                  <p:childTnLst>
                                    <p:animMotion origin="layout" path="M 6.25E-7 4.81481E-6 L -0.36706 0.24907 " pathEditMode="relative" rAng="0" ptsTypes="AA">
                                      <p:cBhvr>
                                        <p:cTn id="153" dur="2000" fill="hold"/>
                                        <p:tgtEl>
                                          <p:spTgt spid="34"/>
                                        </p:tgtEl>
                                        <p:attrNameLst>
                                          <p:attrName>ppt_x</p:attrName>
                                          <p:attrName>ppt_y</p:attrName>
                                        </p:attrNameLst>
                                      </p:cBhvr>
                                      <p:rCtr x="-18359" y="12454"/>
                                    </p:animMotion>
                                  </p:childTnLst>
                                </p:cTn>
                              </p:par>
                              <p:par>
                                <p:cTn id="154" presetID="42" presetClass="path" presetSubtype="0" accel="50000" decel="50000" fill="hold" grpId="1" nodeType="withEffect">
                                  <p:stCondLst>
                                    <p:cond delay="0"/>
                                  </p:stCondLst>
                                  <p:childTnLst>
                                    <p:animMotion origin="layout" path="M 1.875E-6 4.81481E-6 L -0.40274 0.25 " pathEditMode="relative" rAng="0" ptsTypes="AA">
                                      <p:cBhvr>
                                        <p:cTn id="155" dur="2000" fill="hold"/>
                                        <p:tgtEl>
                                          <p:spTgt spid="35"/>
                                        </p:tgtEl>
                                        <p:attrNameLst>
                                          <p:attrName>ppt_x</p:attrName>
                                          <p:attrName>ppt_y</p:attrName>
                                        </p:attrNameLst>
                                      </p:cBhvr>
                                      <p:rCtr x="-20143" y="12500"/>
                                    </p:animMotion>
                                  </p:childTnLst>
                                </p:cTn>
                              </p:par>
                              <p:par>
                                <p:cTn id="156" presetID="42" presetClass="path" presetSubtype="0" accel="50000" decel="50000" fill="hold" grpId="1" nodeType="withEffect">
                                  <p:stCondLst>
                                    <p:cond delay="0"/>
                                  </p:stCondLst>
                                  <p:childTnLst>
                                    <p:animMotion origin="layout" path="M 3.33333E-6 4.81481E-6 L -0.43776 0.25 " pathEditMode="relative" rAng="0" ptsTypes="AA">
                                      <p:cBhvr>
                                        <p:cTn id="157" dur="2000" fill="hold"/>
                                        <p:tgtEl>
                                          <p:spTgt spid="36"/>
                                        </p:tgtEl>
                                        <p:attrNameLst>
                                          <p:attrName>ppt_x</p:attrName>
                                          <p:attrName>ppt_y</p:attrName>
                                        </p:attrNameLst>
                                      </p:cBhvr>
                                      <p:rCtr x="-21888" y="12500"/>
                                    </p:animMotion>
                                  </p:childTnLst>
                                </p:cTn>
                              </p:par>
                              <p:par>
                                <p:cTn id="158" presetID="42" presetClass="path" presetSubtype="0" accel="50000" decel="50000" fill="hold" grpId="1" nodeType="withEffect">
                                  <p:stCondLst>
                                    <p:cond delay="0"/>
                                  </p:stCondLst>
                                  <p:childTnLst>
                                    <p:animMotion origin="layout" path="M 4.58333E-6 4.81481E-6 L -0.47657 0.24907 " pathEditMode="relative" rAng="0" ptsTypes="AA">
                                      <p:cBhvr>
                                        <p:cTn id="159" dur="2000" fill="hold"/>
                                        <p:tgtEl>
                                          <p:spTgt spid="37"/>
                                        </p:tgtEl>
                                        <p:attrNameLst>
                                          <p:attrName>ppt_x</p:attrName>
                                          <p:attrName>ppt_y</p:attrName>
                                        </p:attrNameLst>
                                      </p:cBhvr>
                                      <p:rCtr x="-23828" y="12454"/>
                                    </p:animMotion>
                                  </p:childTnLst>
                                </p:cTn>
                              </p:par>
                              <p:par>
                                <p:cTn id="160" presetID="42" presetClass="path" presetSubtype="0" accel="50000" decel="50000" fill="hold" grpId="1" nodeType="withEffect">
                                  <p:stCondLst>
                                    <p:cond delay="0"/>
                                  </p:stCondLst>
                                  <p:childTnLst>
                                    <p:animMotion origin="layout" path="M -4.16667E-6 4.81481E-6 L -0.51224 0.25 " pathEditMode="relative" rAng="0" ptsTypes="AA">
                                      <p:cBhvr>
                                        <p:cTn id="161" dur="2000" fill="hold"/>
                                        <p:tgtEl>
                                          <p:spTgt spid="38"/>
                                        </p:tgtEl>
                                        <p:attrNameLst>
                                          <p:attrName>ppt_x</p:attrName>
                                          <p:attrName>ppt_y</p:attrName>
                                        </p:attrNameLst>
                                      </p:cBhvr>
                                      <p:rCtr x="-25612" y="12500"/>
                                    </p:animMotion>
                                  </p:childTnLst>
                                </p:cTn>
                              </p:par>
                              <p:par>
                                <p:cTn id="162" presetID="42" presetClass="path" presetSubtype="0" accel="50000" decel="50000" fill="hold" grpId="1" nodeType="withEffect">
                                  <p:stCondLst>
                                    <p:cond delay="0"/>
                                  </p:stCondLst>
                                  <p:childTnLst>
                                    <p:animMotion origin="layout" path="M -2.70833E-6 4.81481E-6 L -0.54987 0.24907 " pathEditMode="relative" rAng="0" ptsTypes="AA">
                                      <p:cBhvr>
                                        <p:cTn id="163" dur="2000" fill="hold"/>
                                        <p:tgtEl>
                                          <p:spTgt spid="39"/>
                                        </p:tgtEl>
                                        <p:attrNameLst>
                                          <p:attrName>ppt_x</p:attrName>
                                          <p:attrName>ppt_y</p:attrName>
                                        </p:attrNameLst>
                                      </p:cBhvr>
                                      <p:rCtr x="-27500" y="12454"/>
                                    </p:animMotion>
                                  </p:childTnLst>
                                </p:cTn>
                              </p:par>
                              <p:par>
                                <p:cTn id="164" presetID="42" presetClass="path" presetSubtype="0" accel="50000" decel="50000" fill="hold" grpId="1" nodeType="withEffect">
                                  <p:stCondLst>
                                    <p:cond delay="0"/>
                                  </p:stCondLst>
                                  <p:childTnLst>
                                    <p:animMotion origin="layout" path="M -2.08333E-6 4.81481E-6 L -0.56719 0.25 " pathEditMode="relative" rAng="0" ptsTypes="AA">
                                      <p:cBhvr>
                                        <p:cTn id="165" dur="2000" fill="hold"/>
                                        <p:tgtEl>
                                          <p:spTgt spid="40"/>
                                        </p:tgtEl>
                                        <p:attrNameLst>
                                          <p:attrName>ppt_x</p:attrName>
                                          <p:attrName>ppt_y</p:attrName>
                                        </p:attrNameLst>
                                      </p:cBhvr>
                                      <p:rCtr x="-28359" y="12500"/>
                                    </p:animMotion>
                                  </p:childTnLst>
                                </p:cTn>
                              </p:par>
                            </p:childTnLst>
                          </p:cTn>
                        </p:par>
                      </p:childTnLst>
                    </p:cTn>
                  </p:par>
                  <p:par>
                    <p:cTn id="166" fill="hold">
                      <p:stCondLst>
                        <p:cond delay="indefinite"/>
                      </p:stCondLst>
                      <p:childTnLst>
                        <p:par>
                          <p:cTn id="167" fill="hold">
                            <p:stCondLst>
                              <p:cond delay="0"/>
                            </p:stCondLst>
                            <p:childTnLst>
                              <p:par>
                                <p:cTn id="168" presetID="42" presetClass="path" presetSubtype="0" accel="50000" decel="50000" fill="hold" grpId="2" nodeType="clickEffect">
                                  <p:stCondLst>
                                    <p:cond delay="0"/>
                                  </p:stCondLst>
                                  <p:childTnLst>
                                    <p:animMotion origin="layout" path="M -2.70833E-6 0.25 L -2.70833E-6 4.81481E-6 " pathEditMode="relative" rAng="0" ptsTypes="AA">
                                      <p:cBhvr>
                                        <p:cTn id="169" dur="2000" fill="hold"/>
                                        <p:tgtEl>
                                          <p:spTgt spid="8"/>
                                        </p:tgtEl>
                                        <p:attrNameLst>
                                          <p:attrName>ppt_x</p:attrName>
                                          <p:attrName>ppt_y</p:attrName>
                                        </p:attrNameLst>
                                      </p:cBhvr>
                                      <p:rCtr x="0" y="-12500"/>
                                    </p:animMotion>
                                  </p:childTnLst>
                                </p:cTn>
                              </p:par>
                              <p:par>
                                <p:cTn id="170" presetID="42" presetClass="path" presetSubtype="0" accel="50000" decel="50000" fill="hold" grpId="2" nodeType="withEffect">
                                  <p:stCondLst>
                                    <p:cond delay="0"/>
                                  </p:stCondLst>
                                  <p:childTnLst>
                                    <p:animMotion origin="layout" path="M -0.01836 0.25 L 1.66667E-6 4.81481E-6 " pathEditMode="relative" rAng="0" ptsTypes="AA">
                                      <p:cBhvr>
                                        <p:cTn id="171" dur="2000" fill="hold"/>
                                        <p:tgtEl>
                                          <p:spTgt spid="10"/>
                                        </p:tgtEl>
                                        <p:attrNameLst>
                                          <p:attrName>ppt_x</p:attrName>
                                          <p:attrName>ppt_y</p:attrName>
                                        </p:attrNameLst>
                                      </p:cBhvr>
                                      <p:rCtr x="794" y="-12500"/>
                                    </p:animMotion>
                                  </p:childTnLst>
                                </p:cTn>
                              </p:par>
                              <p:par>
                                <p:cTn id="172" presetID="42" presetClass="path" presetSubtype="0" accel="50000" decel="50000" fill="hold" grpId="2" nodeType="withEffect">
                                  <p:stCondLst>
                                    <p:cond delay="0"/>
                                  </p:stCondLst>
                                  <p:childTnLst>
                                    <p:animMotion origin="layout" path="M -0.05508 0.25 L -4.79167E-6 4.81481E-6 " pathEditMode="relative" rAng="0" ptsTypes="AA">
                                      <p:cBhvr>
                                        <p:cTn id="173" dur="2000" fill="hold"/>
                                        <p:tgtEl>
                                          <p:spTgt spid="11"/>
                                        </p:tgtEl>
                                        <p:attrNameLst>
                                          <p:attrName>ppt_x</p:attrName>
                                          <p:attrName>ppt_y</p:attrName>
                                        </p:attrNameLst>
                                      </p:cBhvr>
                                      <p:rCtr x="2878" y="-12500"/>
                                    </p:animMotion>
                                  </p:childTnLst>
                                </p:cTn>
                              </p:par>
                              <p:par>
                                <p:cTn id="174" presetID="42" presetClass="path" presetSubtype="0" accel="50000" decel="50000" fill="hold" grpId="2" nodeType="withEffect">
                                  <p:stCondLst>
                                    <p:cond delay="0"/>
                                  </p:stCondLst>
                                  <p:childTnLst>
                                    <p:animMotion origin="layout" path="M -0.09167 0.25 L -3.54167E-6 4.81481E-6 " pathEditMode="relative" rAng="0" ptsTypes="AA">
                                      <p:cBhvr>
                                        <p:cTn id="175" dur="2000" fill="hold"/>
                                        <p:tgtEl>
                                          <p:spTgt spid="12"/>
                                        </p:tgtEl>
                                        <p:attrNameLst>
                                          <p:attrName>ppt_x</p:attrName>
                                          <p:attrName>ppt_y</p:attrName>
                                        </p:attrNameLst>
                                      </p:cBhvr>
                                      <p:rCtr x="4714" y="-12500"/>
                                    </p:animMotion>
                                  </p:childTnLst>
                                </p:cTn>
                              </p:par>
                              <p:par>
                                <p:cTn id="176" presetID="42" presetClass="path" presetSubtype="0" accel="50000" decel="50000" fill="hold" grpId="2" nodeType="withEffect">
                                  <p:stCondLst>
                                    <p:cond delay="0"/>
                                  </p:stCondLst>
                                  <p:childTnLst>
                                    <p:animMotion origin="layout" path="M -0.12839 0.25 L -2.29167E-6 4.81481E-6 " pathEditMode="relative" rAng="0" ptsTypes="AA">
                                      <p:cBhvr>
                                        <p:cTn id="177" dur="2000" fill="hold"/>
                                        <p:tgtEl>
                                          <p:spTgt spid="13"/>
                                        </p:tgtEl>
                                        <p:attrNameLst>
                                          <p:attrName>ppt_x</p:attrName>
                                          <p:attrName>ppt_y</p:attrName>
                                        </p:attrNameLst>
                                      </p:cBhvr>
                                      <p:rCtr x="6549" y="-12500"/>
                                    </p:animMotion>
                                  </p:childTnLst>
                                </p:cTn>
                              </p:par>
                              <p:par>
                                <p:cTn id="178" presetID="42" presetClass="path" presetSubtype="0" accel="50000" decel="50000" fill="hold" grpId="2" nodeType="withEffect">
                                  <p:stCondLst>
                                    <p:cond delay="0"/>
                                  </p:stCondLst>
                                  <p:childTnLst>
                                    <p:animMotion origin="layout" path="M -0.16498 0.25 L -3.75E-6 4.81481E-6 " pathEditMode="relative" rAng="0" ptsTypes="AA">
                                      <p:cBhvr>
                                        <p:cTn id="179" dur="2000" fill="hold"/>
                                        <p:tgtEl>
                                          <p:spTgt spid="14"/>
                                        </p:tgtEl>
                                        <p:attrNameLst>
                                          <p:attrName>ppt_x</p:attrName>
                                          <p:attrName>ppt_y</p:attrName>
                                        </p:attrNameLst>
                                      </p:cBhvr>
                                      <p:rCtr x="8151" y="-12500"/>
                                    </p:animMotion>
                                  </p:childTnLst>
                                </p:cTn>
                              </p:par>
                              <p:par>
                                <p:cTn id="180" presetID="42" presetClass="path" presetSubtype="0" accel="50000" decel="50000" fill="hold" grpId="2" nodeType="withEffect">
                                  <p:stCondLst>
                                    <p:cond delay="0"/>
                                  </p:stCondLst>
                                  <p:childTnLst>
                                    <p:animMotion origin="layout" path="M -0.2017 0.25 L 4.16667E-7 4.81481E-6 " pathEditMode="relative" rAng="0" ptsTypes="AA">
                                      <p:cBhvr>
                                        <p:cTn id="181" dur="2000" fill="hold"/>
                                        <p:tgtEl>
                                          <p:spTgt spid="15"/>
                                        </p:tgtEl>
                                        <p:attrNameLst>
                                          <p:attrName>ppt_x</p:attrName>
                                          <p:attrName>ppt_y</p:attrName>
                                        </p:attrNameLst>
                                      </p:cBhvr>
                                      <p:rCtr x="10208" y="-12500"/>
                                    </p:animMotion>
                                  </p:childTnLst>
                                </p:cTn>
                              </p:par>
                              <p:par>
                                <p:cTn id="182" presetID="42" presetClass="path" presetSubtype="0" accel="50000" decel="50000" fill="hold" grpId="2" nodeType="withEffect">
                                  <p:stCondLst>
                                    <p:cond delay="0"/>
                                  </p:stCondLst>
                                  <p:childTnLst>
                                    <p:animMotion origin="layout" path="M -0.23841 0.25 L 1.875E-6 4.81481E-6 " pathEditMode="relative" rAng="0" ptsTypes="AA">
                                      <p:cBhvr>
                                        <p:cTn id="183" dur="2000" fill="hold"/>
                                        <p:tgtEl>
                                          <p:spTgt spid="16"/>
                                        </p:tgtEl>
                                        <p:attrNameLst>
                                          <p:attrName>ppt_x</p:attrName>
                                          <p:attrName>ppt_y</p:attrName>
                                        </p:attrNameLst>
                                      </p:cBhvr>
                                      <p:rCtr x="12044" y="-12500"/>
                                    </p:animMotion>
                                  </p:childTnLst>
                                </p:cTn>
                              </p:par>
                              <p:par>
                                <p:cTn id="184" presetID="42" presetClass="path" presetSubtype="0" accel="50000" decel="50000" fill="hold" grpId="2" nodeType="withEffect">
                                  <p:stCondLst>
                                    <p:cond delay="0"/>
                                  </p:stCondLst>
                                  <p:childTnLst>
                                    <p:animMotion origin="layout" path="M -0.275 0.25 L 4.79167E-6 -2.22222E-6 " pathEditMode="relative" rAng="0" ptsTypes="AA">
                                      <p:cBhvr>
                                        <p:cTn id="185" dur="2000" fill="hold"/>
                                        <p:tgtEl>
                                          <p:spTgt spid="17"/>
                                        </p:tgtEl>
                                        <p:attrNameLst>
                                          <p:attrName>ppt_x</p:attrName>
                                          <p:attrName>ppt_y</p:attrName>
                                        </p:attrNameLst>
                                      </p:cBhvr>
                                      <p:rCtr x="13828" y="-11597"/>
                                    </p:animMotion>
                                  </p:childTnLst>
                                </p:cTn>
                              </p:par>
                              <p:par>
                                <p:cTn id="186" presetID="42" presetClass="path" presetSubtype="0" accel="50000" decel="50000" fill="hold" grpId="2" nodeType="withEffect">
                                  <p:stCondLst>
                                    <p:cond delay="0"/>
                                  </p:stCondLst>
                                  <p:childTnLst>
                                    <p:animMotion origin="layout" path="M -0.31172 0.25 L 4.375E-6 4.81481E-6 " pathEditMode="relative" rAng="0" ptsTypes="AA">
                                      <p:cBhvr>
                                        <p:cTn id="187" dur="2000" fill="hold"/>
                                        <p:tgtEl>
                                          <p:spTgt spid="18"/>
                                        </p:tgtEl>
                                        <p:attrNameLst>
                                          <p:attrName>ppt_x</p:attrName>
                                          <p:attrName>ppt_y</p:attrName>
                                        </p:attrNameLst>
                                      </p:cBhvr>
                                      <p:rCtr x="15716" y="-12500"/>
                                    </p:animMotion>
                                  </p:childTnLst>
                                </p:cTn>
                              </p:par>
                              <p:par>
                                <p:cTn id="188" presetID="42" presetClass="path" presetSubtype="0" accel="50000" decel="50000" fill="hold" grpId="2" nodeType="withEffect">
                                  <p:stCondLst>
                                    <p:cond delay="0"/>
                                  </p:stCondLst>
                                  <p:childTnLst>
                                    <p:animMotion origin="layout" path="M -0.34831 0.25 L -4.16667E-6 4.81481E-6 " pathEditMode="relative" rAng="0" ptsTypes="AA">
                                      <p:cBhvr>
                                        <p:cTn id="189" dur="2000" fill="hold"/>
                                        <p:tgtEl>
                                          <p:spTgt spid="19"/>
                                        </p:tgtEl>
                                        <p:attrNameLst>
                                          <p:attrName>ppt_x</p:attrName>
                                          <p:attrName>ppt_y</p:attrName>
                                        </p:attrNameLst>
                                      </p:cBhvr>
                                      <p:rCtr x="17539" y="-12500"/>
                                    </p:animMotion>
                                  </p:childTnLst>
                                </p:cTn>
                              </p:par>
                              <p:par>
                                <p:cTn id="190" presetID="42" presetClass="path" presetSubtype="0" accel="50000" decel="50000" fill="hold" grpId="2" nodeType="withEffect">
                                  <p:stCondLst>
                                    <p:cond delay="0"/>
                                  </p:stCondLst>
                                  <p:childTnLst>
                                    <p:animMotion origin="layout" path="M -0.38503 0.25 L 1.25E-6 4.81481E-6 " pathEditMode="relative" rAng="0" ptsTypes="AA">
                                      <p:cBhvr>
                                        <p:cTn id="191" dur="2000" fill="hold"/>
                                        <p:tgtEl>
                                          <p:spTgt spid="20"/>
                                        </p:tgtEl>
                                        <p:attrNameLst>
                                          <p:attrName>ppt_x</p:attrName>
                                          <p:attrName>ppt_y</p:attrName>
                                        </p:attrNameLst>
                                      </p:cBhvr>
                                      <p:rCtr x="19245" y="-12500"/>
                                    </p:animMotion>
                                  </p:childTnLst>
                                </p:cTn>
                              </p:par>
                              <p:par>
                                <p:cTn id="192" presetID="42" presetClass="path" presetSubtype="0" accel="50000" decel="50000" fill="hold" grpId="2" nodeType="withEffect">
                                  <p:stCondLst>
                                    <p:cond delay="0"/>
                                  </p:stCondLst>
                                  <p:childTnLst>
                                    <p:animMotion origin="layout" path="M -0.42175 0.25 L 2.5E-6 4.81481E-6 " pathEditMode="relative" rAng="0" ptsTypes="AA">
                                      <p:cBhvr>
                                        <p:cTn id="193" dur="2000" fill="hold"/>
                                        <p:tgtEl>
                                          <p:spTgt spid="21"/>
                                        </p:tgtEl>
                                        <p:attrNameLst>
                                          <p:attrName>ppt_x</p:attrName>
                                          <p:attrName>ppt_y</p:attrName>
                                        </p:attrNameLst>
                                      </p:cBhvr>
                                      <p:rCtr x="21081" y="-12500"/>
                                    </p:animMotion>
                                  </p:childTnLst>
                                </p:cTn>
                              </p:par>
                              <p:par>
                                <p:cTn id="194" presetID="42" presetClass="path" presetSubtype="0" accel="50000" decel="50000" fill="hold" grpId="2" nodeType="withEffect">
                                  <p:stCondLst>
                                    <p:cond delay="0"/>
                                  </p:stCondLst>
                                  <p:childTnLst>
                                    <p:animMotion origin="layout" path="M -0.45834 0.25 L 3.95833E-6 4.81481E-6 " pathEditMode="relative" rAng="0" ptsTypes="AA">
                                      <p:cBhvr>
                                        <p:cTn id="195" dur="2000" fill="hold"/>
                                        <p:tgtEl>
                                          <p:spTgt spid="22"/>
                                        </p:tgtEl>
                                        <p:attrNameLst>
                                          <p:attrName>ppt_x</p:attrName>
                                          <p:attrName>ppt_y</p:attrName>
                                        </p:attrNameLst>
                                      </p:cBhvr>
                                      <p:rCtr x="22917" y="-12500"/>
                                    </p:animMotion>
                                  </p:childTnLst>
                                </p:cTn>
                              </p:par>
                              <p:par>
                                <p:cTn id="196" presetID="42" presetClass="path" presetSubtype="0" accel="50000" decel="50000" fill="hold" grpId="2" nodeType="withEffect">
                                  <p:stCondLst>
                                    <p:cond delay="0"/>
                                  </p:stCondLst>
                                  <p:childTnLst>
                                    <p:animMotion origin="layout" path="M -0.49505 0.25 L -4.79167E-6 4.81481E-6 " pathEditMode="relative" rAng="0" ptsTypes="AA">
                                      <p:cBhvr>
                                        <p:cTn id="197" dur="2000" fill="hold"/>
                                        <p:tgtEl>
                                          <p:spTgt spid="23"/>
                                        </p:tgtEl>
                                        <p:attrNameLst>
                                          <p:attrName>ppt_x</p:attrName>
                                          <p:attrName>ppt_y</p:attrName>
                                        </p:attrNameLst>
                                      </p:cBhvr>
                                      <p:rCtr x="24753" y="-12500"/>
                                    </p:animMotion>
                                  </p:childTnLst>
                                </p:cTn>
                              </p:par>
                              <p:par>
                                <p:cTn id="198" presetID="42" presetClass="path" presetSubtype="0" accel="50000" decel="50000" fill="hold" grpId="2" nodeType="withEffect">
                                  <p:stCondLst>
                                    <p:cond delay="0"/>
                                  </p:stCondLst>
                                  <p:childTnLst>
                                    <p:animMotion origin="layout" path="M -0.53164 0.25 L -3.33333E-6 4.81481E-6 " pathEditMode="relative" rAng="0" ptsTypes="AA">
                                      <p:cBhvr>
                                        <p:cTn id="199" dur="2000" fill="hold"/>
                                        <p:tgtEl>
                                          <p:spTgt spid="24"/>
                                        </p:tgtEl>
                                        <p:attrNameLst>
                                          <p:attrName>ppt_x</p:attrName>
                                          <p:attrName>ppt_y</p:attrName>
                                        </p:attrNameLst>
                                      </p:cBhvr>
                                      <p:rCtr x="26576" y="-12500"/>
                                    </p:animMotion>
                                  </p:childTnLst>
                                </p:cTn>
                              </p:par>
                              <p:par>
                                <p:cTn id="200" presetID="42" presetClass="path" presetSubtype="0" accel="50000" decel="50000" fill="hold" grpId="2" nodeType="withEffect">
                                  <p:stCondLst>
                                    <p:cond delay="0"/>
                                  </p:stCondLst>
                                  <p:childTnLst>
                                    <p:animMotion origin="layout" path="M -0.03672 0.25 L 4.375E-6 4.81481E-6 " pathEditMode="relative" rAng="0" ptsTypes="AA">
                                      <p:cBhvr>
                                        <p:cTn id="201" dur="2000" fill="hold"/>
                                        <p:tgtEl>
                                          <p:spTgt spid="25"/>
                                        </p:tgtEl>
                                        <p:attrNameLst>
                                          <p:attrName>ppt_x</p:attrName>
                                          <p:attrName>ppt_y</p:attrName>
                                        </p:attrNameLst>
                                      </p:cBhvr>
                                      <p:rCtr x="1966" y="-12500"/>
                                    </p:animMotion>
                                  </p:childTnLst>
                                </p:cTn>
                              </p:par>
                              <p:par>
                                <p:cTn id="202" presetID="42" presetClass="path" presetSubtype="0" accel="50000" decel="50000" fill="hold" grpId="2" nodeType="withEffect">
                                  <p:stCondLst>
                                    <p:cond delay="0"/>
                                  </p:stCondLst>
                                  <p:childTnLst>
                                    <p:animMotion origin="layout" path="M -0.07331 0.25 L 2.08333E-7 4.81481E-6 " pathEditMode="relative" rAng="0" ptsTypes="AA">
                                      <p:cBhvr>
                                        <p:cTn id="203" dur="2000" fill="hold"/>
                                        <p:tgtEl>
                                          <p:spTgt spid="26"/>
                                        </p:tgtEl>
                                        <p:attrNameLst>
                                          <p:attrName>ppt_x</p:attrName>
                                          <p:attrName>ppt_y</p:attrName>
                                        </p:attrNameLst>
                                      </p:cBhvr>
                                      <p:rCtr x="3659" y="-12500"/>
                                    </p:animMotion>
                                  </p:childTnLst>
                                </p:cTn>
                              </p:par>
                              <p:par>
                                <p:cTn id="204" presetID="42" presetClass="path" presetSubtype="0" accel="50000" decel="50000" fill="hold" grpId="2" nodeType="withEffect">
                                  <p:stCondLst>
                                    <p:cond delay="0"/>
                                  </p:stCondLst>
                                  <p:childTnLst>
                                    <p:animMotion origin="layout" path="M -0.11003 0.25 L -2.91667E-6 4.81481E-6 " pathEditMode="relative" rAng="0" ptsTypes="AA">
                                      <p:cBhvr>
                                        <p:cTn id="205" dur="2000" fill="hold"/>
                                        <p:tgtEl>
                                          <p:spTgt spid="27"/>
                                        </p:tgtEl>
                                        <p:attrNameLst>
                                          <p:attrName>ppt_x</p:attrName>
                                          <p:attrName>ppt_y</p:attrName>
                                        </p:attrNameLst>
                                      </p:cBhvr>
                                      <p:rCtr x="5625" y="-12500"/>
                                    </p:animMotion>
                                  </p:childTnLst>
                                </p:cTn>
                              </p:par>
                              <p:par>
                                <p:cTn id="206" presetID="42" presetClass="path" presetSubtype="0" accel="50000" decel="50000" fill="hold" grpId="2" nodeType="withEffect">
                                  <p:stCondLst>
                                    <p:cond delay="0"/>
                                  </p:stCondLst>
                                  <p:childTnLst>
                                    <p:animMotion origin="layout" path="M -0.14675 0.25 L -1.45833E-6 4.81481E-6 " pathEditMode="relative" rAng="0" ptsTypes="AA">
                                      <p:cBhvr>
                                        <p:cTn id="207" dur="2000" fill="hold"/>
                                        <p:tgtEl>
                                          <p:spTgt spid="28"/>
                                        </p:tgtEl>
                                        <p:attrNameLst>
                                          <p:attrName>ppt_x</p:attrName>
                                          <p:attrName>ppt_y</p:attrName>
                                        </p:attrNameLst>
                                      </p:cBhvr>
                                      <p:rCtr x="7461" y="-12500"/>
                                    </p:animMotion>
                                  </p:childTnLst>
                                </p:cTn>
                              </p:par>
                              <p:par>
                                <p:cTn id="208" presetID="42" presetClass="path" presetSubtype="0" accel="50000" decel="50000" fill="hold" grpId="2" nodeType="withEffect">
                                  <p:stCondLst>
                                    <p:cond delay="0"/>
                                  </p:stCondLst>
                                  <p:childTnLst>
                                    <p:animMotion origin="layout" path="M -0.18334 0.25 L -3.95833E-6 4.81481E-6 " pathEditMode="relative" rAng="0" ptsTypes="AA">
                                      <p:cBhvr>
                                        <p:cTn id="209" dur="2000" fill="hold"/>
                                        <p:tgtEl>
                                          <p:spTgt spid="29"/>
                                        </p:tgtEl>
                                        <p:attrNameLst>
                                          <p:attrName>ppt_x</p:attrName>
                                          <p:attrName>ppt_y</p:attrName>
                                        </p:attrNameLst>
                                      </p:cBhvr>
                                      <p:rCtr x="9102" y="-12500"/>
                                    </p:animMotion>
                                  </p:childTnLst>
                                </p:cTn>
                              </p:par>
                              <p:par>
                                <p:cTn id="210" presetID="42" presetClass="path" presetSubtype="0" accel="50000" decel="50000" fill="hold" grpId="2" nodeType="withEffect">
                                  <p:stCondLst>
                                    <p:cond delay="0"/>
                                  </p:stCondLst>
                                  <p:childTnLst>
                                    <p:animMotion origin="layout" path="M -0.22005 0.25 L 1.04167E-6 4.81481E-6 " pathEditMode="relative" rAng="0" ptsTypes="AA">
                                      <p:cBhvr>
                                        <p:cTn id="211" dur="2000" fill="hold"/>
                                        <p:tgtEl>
                                          <p:spTgt spid="30"/>
                                        </p:tgtEl>
                                        <p:attrNameLst>
                                          <p:attrName>ppt_x</p:attrName>
                                          <p:attrName>ppt_y</p:attrName>
                                        </p:attrNameLst>
                                      </p:cBhvr>
                                      <p:rCtr x="11133" y="-12500"/>
                                    </p:animMotion>
                                  </p:childTnLst>
                                </p:cTn>
                              </p:par>
                              <p:par>
                                <p:cTn id="212" presetID="42" presetClass="path" presetSubtype="0" accel="50000" decel="50000" fill="hold" grpId="2" nodeType="withEffect">
                                  <p:stCondLst>
                                    <p:cond delay="0"/>
                                  </p:stCondLst>
                                  <p:childTnLst>
                                    <p:animMotion origin="layout" path="M -0.25664 0.25 L 2.5E-6 4.81481E-6 " pathEditMode="relative" rAng="0" ptsTypes="AA">
                                      <p:cBhvr>
                                        <p:cTn id="213" dur="2000" fill="hold"/>
                                        <p:tgtEl>
                                          <p:spTgt spid="31"/>
                                        </p:tgtEl>
                                        <p:attrNameLst>
                                          <p:attrName>ppt_x</p:attrName>
                                          <p:attrName>ppt_y</p:attrName>
                                        </p:attrNameLst>
                                      </p:cBhvr>
                                      <p:rCtr x="12956" y="-12500"/>
                                    </p:animMotion>
                                  </p:childTnLst>
                                </p:cTn>
                              </p:par>
                              <p:par>
                                <p:cTn id="214" presetID="42" presetClass="path" presetSubtype="0" accel="50000" decel="50000" fill="hold" grpId="2" nodeType="withEffect">
                                  <p:stCondLst>
                                    <p:cond delay="0"/>
                                  </p:stCondLst>
                                  <p:childTnLst>
                                    <p:animMotion origin="layout" path="M -0.29336 0.25 L 3.75E-6 4.81481E-6 " pathEditMode="relative" rAng="0" ptsTypes="AA">
                                      <p:cBhvr>
                                        <p:cTn id="215" dur="2000" fill="hold"/>
                                        <p:tgtEl>
                                          <p:spTgt spid="32"/>
                                        </p:tgtEl>
                                        <p:attrNameLst>
                                          <p:attrName>ppt_x</p:attrName>
                                          <p:attrName>ppt_y</p:attrName>
                                        </p:attrNameLst>
                                      </p:cBhvr>
                                      <p:rCtr x="14792" y="-12500"/>
                                    </p:animMotion>
                                  </p:childTnLst>
                                </p:cTn>
                              </p:par>
                              <p:par>
                                <p:cTn id="216" presetID="42" presetClass="path" presetSubtype="0" accel="50000" decel="50000" fill="hold" grpId="2" nodeType="withEffect">
                                  <p:stCondLst>
                                    <p:cond delay="0"/>
                                  </p:stCondLst>
                                  <p:childTnLst>
                                    <p:animMotion origin="layout" path="M -0.33008 0.25 L -4.79167E-6 4.81481E-6 " pathEditMode="relative" rAng="0" ptsTypes="AA">
                                      <p:cBhvr>
                                        <p:cTn id="217" dur="2000" fill="hold"/>
                                        <p:tgtEl>
                                          <p:spTgt spid="33"/>
                                        </p:tgtEl>
                                        <p:attrNameLst>
                                          <p:attrName>ppt_x</p:attrName>
                                          <p:attrName>ppt_y</p:attrName>
                                        </p:attrNameLst>
                                      </p:cBhvr>
                                      <p:rCtr x="16628" y="-12500"/>
                                    </p:animMotion>
                                  </p:childTnLst>
                                </p:cTn>
                              </p:par>
                              <p:par>
                                <p:cTn id="218" presetID="42" presetClass="path" presetSubtype="0" accel="50000" decel="50000" fill="hold" grpId="2" nodeType="withEffect">
                                  <p:stCondLst>
                                    <p:cond delay="0"/>
                                  </p:stCondLst>
                                  <p:childTnLst>
                                    <p:animMotion origin="layout" path="M -0.36667 0.25 L 6.25E-7 4.81481E-6 " pathEditMode="relative" rAng="0" ptsTypes="AA">
                                      <p:cBhvr>
                                        <p:cTn id="219" dur="2000" fill="hold"/>
                                        <p:tgtEl>
                                          <p:spTgt spid="34"/>
                                        </p:tgtEl>
                                        <p:attrNameLst>
                                          <p:attrName>ppt_x</p:attrName>
                                          <p:attrName>ppt_y</p:attrName>
                                        </p:attrNameLst>
                                      </p:cBhvr>
                                      <p:rCtr x="18333" y="-12500"/>
                                    </p:animMotion>
                                  </p:childTnLst>
                                </p:cTn>
                              </p:par>
                              <p:par>
                                <p:cTn id="220" presetID="42" presetClass="path" presetSubtype="0" accel="50000" decel="50000" fill="hold" grpId="2" nodeType="withEffect">
                                  <p:stCondLst>
                                    <p:cond delay="0"/>
                                  </p:stCondLst>
                                  <p:childTnLst>
                                    <p:animMotion origin="layout" path="M -0.40339 0.25 L 1.875E-6 4.81481E-6 " pathEditMode="relative" rAng="0" ptsTypes="AA">
                                      <p:cBhvr>
                                        <p:cTn id="221" dur="2000" fill="hold"/>
                                        <p:tgtEl>
                                          <p:spTgt spid="35"/>
                                        </p:tgtEl>
                                        <p:attrNameLst>
                                          <p:attrName>ppt_x</p:attrName>
                                          <p:attrName>ppt_y</p:attrName>
                                        </p:attrNameLst>
                                      </p:cBhvr>
                                      <p:rCtr x="20169" y="-12500"/>
                                    </p:animMotion>
                                  </p:childTnLst>
                                </p:cTn>
                              </p:par>
                              <p:par>
                                <p:cTn id="222" presetID="42" presetClass="path" presetSubtype="0" accel="50000" decel="50000" fill="hold" grpId="2" nodeType="withEffect">
                                  <p:stCondLst>
                                    <p:cond delay="0"/>
                                  </p:stCondLst>
                                  <p:childTnLst>
                                    <p:animMotion origin="layout" path="M -0.43998 0.25 L 3.33333E-6 4.81481E-6 " pathEditMode="relative" rAng="0" ptsTypes="AA">
                                      <p:cBhvr>
                                        <p:cTn id="223" dur="2000" fill="hold"/>
                                        <p:tgtEl>
                                          <p:spTgt spid="36"/>
                                        </p:tgtEl>
                                        <p:attrNameLst>
                                          <p:attrName>ppt_x</p:attrName>
                                          <p:attrName>ppt_y</p:attrName>
                                        </p:attrNameLst>
                                      </p:cBhvr>
                                      <p:rCtr x="21992" y="-12500"/>
                                    </p:animMotion>
                                  </p:childTnLst>
                                </p:cTn>
                              </p:par>
                              <p:par>
                                <p:cTn id="224" presetID="42" presetClass="path" presetSubtype="0" accel="50000" decel="50000" fill="hold" grpId="2" nodeType="withEffect">
                                  <p:stCondLst>
                                    <p:cond delay="0"/>
                                  </p:stCondLst>
                                  <p:childTnLst>
                                    <p:animMotion origin="layout" path="M -0.4767 0.25 L 4.58333E-6 4.81481E-6 " pathEditMode="relative" rAng="0" ptsTypes="AA">
                                      <p:cBhvr>
                                        <p:cTn id="225" dur="2000" fill="hold"/>
                                        <p:tgtEl>
                                          <p:spTgt spid="37"/>
                                        </p:tgtEl>
                                        <p:attrNameLst>
                                          <p:attrName>ppt_x</p:attrName>
                                          <p:attrName>ppt_y</p:attrName>
                                        </p:attrNameLst>
                                      </p:cBhvr>
                                      <p:rCtr x="23828" y="-12500"/>
                                    </p:animMotion>
                                  </p:childTnLst>
                                </p:cTn>
                              </p:par>
                              <p:par>
                                <p:cTn id="226" presetID="42" presetClass="path" presetSubtype="0" accel="50000" decel="50000" fill="hold" grpId="2" nodeType="withEffect">
                                  <p:stCondLst>
                                    <p:cond delay="0"/>
                                  </p:stCondLst>
                                  <p:childTnLst>
                                    <p:animMotion origin="layout" path="M -0.51341 0.25 L -4.16667E-6 4.81481E-6 " pathEditMode="relative" rAng="0" ptsTypes="AA">
                                      <p:cBhvr>
                                        <p:cTn id="227" dur="2000" fill="hold"/>
                                        <p:tgtEl>
                                          <p:spTgt spid="38"/>
                                        </p:tgtEl>
                                        <p:attrNameLst>
                                          <p:attrName>ppt_x</p:attrName>
                                          <p:attrName>ppt_y</p:attrName>
                                        </p:attrNameLst>
                                      </p:cBhvr>
                                      <p:rCtr x="25664" y="-12500"/>
                                    </p:animMotion>
                                  </p:childTnLst>
                                </p:cTn>
                              </p:par>
                              <p:par>
                                <p:cTn id="228" presetID="42" presetClass="path" presetSubtype="0" accel="50000" decel="50000" fill="hold" grpId="2" nodeType="withEffect">
                                  <p:stCondLst>
                                    <p:cond delay="0"/>
                                  </p:stCondLst>
                                  <p:childTnLst>
                                    <p:animMotion origin="layout" path="M -0.55 0.25 L -2.70833E-6 4.81481E-6 " pathEditMode="relative" rAng="0" ptsTypes="AA">
                                      <p:cBhvr>
                                        <p:cTn id="229" dur="2000" fill="hold"/>
                                        <p:tgtEl>
                                          <p:spTgt spid="39"/>
                                        </p:tgtEl>
                                        <p:attrNameLst>
                                          <p:attrName>ppt_x</p:attrName>
                                          <p:attrName>ppt_y</p:attrName>
                                        </p:attrNameLst>
                                      </p:cBhvr>
                                      <p:rCtr x="27500" y="-12500"/>
                                    </p:animMotion>
                                  </p:childTnLst>
                                </p:cTn>
                              </p:par>
                              <p:par>
                                <p:cTn id="230" presetID="42" presetClass="path" presetSubtype="0" accel="50000" decel="50000" fill="hold" grpId="2" nodeType="withEffect">
                                  <p:stCondLst>
                                    <p:cond delay="0"/>
                                  </p:stCondLst>
                                  <p:childTnLst>
                                    <p:animMotion origin="layout" path="M -0.56836 0.25 L -2.08333E-6 4.81481E-6 " pathEditMode="relative" rAng="0" ptsTypes="AA">
                                      <p:cBhvr>
                                        <p:cTn id="231" dur="2000" fill="hold"/>
                                        <p:tgtEl>
                                          <p:spTgt spid="40"/>
                                        </p:tgtEl>
                                        <p:attrNameLst>
                                          <p:attrName>ppt_x</p:attrName>
                                          <p:attrName>ppt_y</p:attrName>
                                        </p:attrNameLst>
                                      </p:cBhvr>
                                      <p:rCtr x="28411"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P spid="13" grpId="1" animBg="1"/>
      <p:bldP spid="13" grpId="2" animBg="1"/>
      <p:bldP spid="14" grpId="0" animBg="1"/>
      <p:bldP spid="14" grpId="1" animBg="1"/>
      <p:bldP spid="14" grpId="2" animBg="1"/>
      <p:bldP spid="15" grpId="0" animBg="1"/>
      <p:bldP spid="15" grpId="1" animBg="1"/>
      <p:bldP spid="15" grpId="2" animBg="1"/>
      <p:bldP spid="16" grpId="0" animBg="1"/>
      <p:bldP spid="16" grpId="1" animBg="1"/>
      <p:bldP spid="16" grpId="2" animBg="1"/>
      <p:bldP spid="17" grpId="0" animBg="1"/>
      <p:bldP spid="17" grpId="1" animBg="1"/>
      <p:bldP spid="17" grpId="2" animBg="1"/>
      <p:bldP spid="18" grpId="0" animBg="1"/>
      <p:bldP spid="18" grpId="1" animBg="1"/>
      <p:bldP spid="18" grpId="2" animBg="1"/>
      <p:bldP spid="19" grpId="0" animBg="1"/>
      <p:bldP spid="19" grpId="1" animBg="1"/>
      <p:bldP spid="19" grpId="2" animBg="1"/>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27" grpId="0" animBg="1"/>
      <p:bldP spid="27" grpId="1" animBg="1"/>
      <p:bldP spid="27" grpId="2" animBg="1"/>
      <p:bldP spid="28" grpId="0" animBg="1"/>
      <p:bldP spid="28" grpId="1" animBg="1"/>
      <p:bldP spid="28" grpId="2" animBg="1"/>
      <p:bldP spid="29" grpId="0" animBg="1"/>
      <p:bldP spid="29" grpId="1" animBg="1"/>
      <p:bldP spid="29" grpId="2" animBg="1"/>
      <p:bldP spid="30" grpId="0" animBg="1"/>
      <p:bldP spid="30" grpId="1" animBg="1"/>
      <p:bldP spid="30" grpId="2" animBg="1"/>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36" grpId="0" animBg="1"/>
      <p:bldP spid="36" grpId="1" animBg="1"/>
      <p:bldP spid="36" grpId="2" animBg="1"/>
      <p:bldP spid="37" grpId="0" animBg="1"/>
      <p:bldP spid="37" grpId="1" animBg="1"/>
      <p:bldP spid="37" grpId="2" animBg="1"/>
      <p:bldP spid="38" grpId="0" animBg="1"/>
      <p:bldP spid="38" grpId="1" animBg="1"/>
      <p:bldP spid="38" grpId="2" animBg="1"/>
      <p:bldP spid="39" grpId="0" animBg="1"/>
      <p:bldP spid="39" grpId="1" animBg="1"/>
      <p:bldP spid="39" grpId="2" animBg="1"/>
      <p:bldP spid="40" grpId="0" animBg="1"/>
      <p:bldP spid="40" grpId="1" animBg="1"/>
      <p:bldP spid="40" grpId="2"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In summary</a:t>
            </a:r>
          </a:p>
          <a:p>
            <a:pPr lvl="1">
              <a:buFont typeface="Arial" panose="020B0604020202020204" pitchFamily="34" charset="0"/>
              <a:buChar char="•"/>
            </a:pPr>
            <a:r>
              <a:rPr lang="en-US" dirty="0"/>
              <a:t>Very Fast (2 cycles per read)</a:t>
            </a:r>
          </a:p>
          <a:p>
            <a:pPr lvl="1">
              <a:buFont typeface="Arial" panose="020B0604020202020204" pitchFamily="34" charset="0"/>
              <a:buChar char="•"/>
            </a:pPr>
            <a:r>
              <a:rPr lang="en-US" dirty="0"/>
              <a:t>Divided into banks (32)</a:t>
            </a:r>
          </a:p>
          <a:p>
            <a:pPr lvl="1">
              <a:buFont typeface="Arial" panose="020B0604020202020204" pitchFamily="34" charset="0"/>
              <a:buChar char="•"/>
            </a:pPr>
            <a:r>
              <a:rPr lang="en-US" dirty="0"/>
              <a:t>We don’t want to access the same bank with threads in the same warp (bank conflicts, serialize the reads) unless they all access the same 32 bit address (we can broadcast the value to all the threads)</a:t>
            </a:r>
          </a:p>
          <a:p>
            <a:pPr lvl="1"/>
            <a:r>
              <a:rPr lang="en-US" dirty="0"/>
              <a:t>Very useful if addresses are requested multiple times from global memory (reduce the reads from global memory).</a:t>
            </a:r>
          </a:p>
          <a:p>
            <a:pPr lvl="1"/>
            <a:r>
              <a:rPr lang="en-US" dirty="0"/>
              <a:t>Requires extra manual work, and synchronization between threads in a block</a:t>
            </a:r>
          </a:p>
        </p:txBody>
      </p:sp>
    </p:spTree>
    <p:extLst>
      <p:ext uri="{BB962C8B-B14F-4D97-AF65-F5344CB8AC3E}">
        <p14:creationId xmlns:p14="http://schemas.microsoft.com/office/powerpoint/2010/main" val="986056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5" descr="Screen Shot 2016-02-08 at 10.15.58 PM.png">
            <a:extLst>
              <a:ext uri="{FF2B5EF4-FFF2-40B4-BE49-F238E27FC236}">
                <a16:creationId xmlns:a16="http://schemas.microsoft.com/office/drawing/2014/main" id="{408527C8-7A32-474E-952A-4E660EF7C6A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5769673" y="1598655"/>
            <a:ext cx="2928443" cy="3208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Caches</a:t>
            </a:r>
          </a:p>
          <a:p>
            <a:pPr lvl="1"/>
            <a:r>
              <a:rPr lang="en-US" dirty="0"/>
              <a:t>Non-programmable memory</a:t>
            </a:r>
          </a:p>
          <a:p>
            <a:pPr lvl="1"/>
            <a:r>
              <a:rPr lang="en-US" dirty="0"/>
              <a:t>Four types of caches:</a:t>
            </a:r>
          </a:p>
          <a:p>
            <a:pPr lvl="2"/>
            <a:r>
              <a:rPr lang="en-US" dirty="0"/>
              <a:t>L1 cache</a:t>
            </a:r>
          </a:p>
          <a:p>
            <a:pPr lvl="2"/>
            <a:r>
              <a:rPr lang="en-US" dirty="0"/>
              <a:t>L2 cache</a:t>
            </a:r>
          </a:p>
          <a:p>
            <a:pPr lvl="2"/>
            <a:r>
              <a:rPr lang="en-US" dirty="0"/>
              <a:t>Read-only constant memory</a:t>
            </a:r>
          </a:p>
          <a:p>
            <a:pPr lvl="2"/>
            <a:r>
              <a:rPr lang="en-US" dirty="0"/>
              <a:t>Read-only texture memory</a:t>
            </a:r>
          </a:p>
          <a:p>
            <a:pPr lvl="1"/>
            <a:endParaRPr lang="en-US" dirty="0"/>
          </a:p>
        </p:txBody>
      </p:sp>
      <p:sp>
        <p:nvSpPr>
          <p:cNvPr id="8" name="Rectangle 7"/>
          <p:cNvSpPr/>
          <p:nvPr/>
        </p:nvSpPr>
        <p:spPr>
          <a:xfrm>
            <a:off x="6296836" y="3141705"/>
            <a:ext cx="1874116" cy="22242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srgbClr val="FFFFFF"/>
              </a:solidFill>
              <a:latin typeface="Century Schoolbook" panose="02040604050505020304"/>
            </a:endParaRPr>
          </a:p>
        </p:txBody>
      </p:sp>
    </p:spTree>
    <p:extLst>
      <p:ext uri="{BB962C8B-B14F-4D97-AF65-F5344CB8AC3E}">
        <p14:creationId xmlns:p14="http://schemas.microsoft.com/office/powerpoint/2010/main" val="9162304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500"/>
                                        <p:tgtEl>
                                          <p:spTgt spid="6">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5" descr="Screen Shot 2016-02-08 at 10.15.58 PM.png">
            <a:extLst>
              <a:ext uri="{FF2B5EF4-FFF2-40B4-BE49-F238E27FC236}">
                <a16:creationId xmlns:a16="http://schemas.microsoft.com/office/drawing/2014/main" id="{408527C8-7A32-474E-952A-4E660EF7C6A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5769673" y="1598655"/>
            <a:ext cx="2928443" cy="3208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a:xfrm>
            <a:off x="-125" y="1352327"/>
            <a:ext cx="5456046" cy="3123073"/>
          </a:xfrm>
        </p:spPr>
        <p:txBody>
          <a:bodyPr/>
          <a:lstStyle/>
          <a:p>
            <a:r>
              <a:rPr lang="en-US" dirty="0"/>
              <a:t>Caches</a:t>
            </a:r>
          </a:p>
          <a:p>
            <a:pPr lvl="1"/>
            <a:r>
              <a:rPr lang="en-US" dirty="0"/>
              <a:t>One L1 per-SM</a:t>
            </a:r>
          </a:p>
          <a:p>
            <a:pPr lvl="1"/>
            <a:r>
              <a:rPr lang="en-US" dirty="0"/>
              <a:t>One L2 for all SMs</a:t>
            </a:r>
          </a:p>
          <a:p>
            <a:pPr lvl="1"/>
            <a:r>
              <a:rPr lang="en-US" dirty="0"/>
              <a:t>L1 and L2 store data for local and global memory (that includes register spills)</a:t>
            </a:r>
          </a:p>
          <a:p>
            <a:pPr lvl="1"/>
            <a:r>
              <a:rPr lang="en-US" dirty="0"/>
              <a:t>GPUs like Kepler can configure that reads are cached in L1 and L2, or just L2 (default)</a:t>
            </a:r>
          </a:p>
          <a:p>
            <a:pPr lvl="1"/>
            <a:r>
              <a:rPr lang="en-US" dirty="0"/>
              <a:t>Memory store operations cannot be cached</a:t>
            </a:r>
          </a:p>
          <a:p>
            <a:pPr lvl="1"/>
            <a:endParaRPr lang="en-US" dirty="0"/>
          </a:p>
        </p:txBody>
      </p:sp>
      <p:sp>
        <p:nvSpPr>
          <p:cNvPr id="8" name="Rectangle 7"/>
          <p:cNvSpPr/>
          <p:nvPr/>
        </p:nvSpPr>
        <p:spPr>
          <a:xfrm>
            <a:off x="6296836" y="3141705"/>
            <a:ext cx="1874116" cy="22242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srgbClr val="FFFFFF"/>
              </a:solidFill>
              <a:latin typeface="Century Schoolbook" panose="02040604050505020304"/>
            </a:endParaRPr>
          </a:p>
        </p:txBody>
      </p:sp>
    </p:spTree>
    <p:extLst>
      <p:ext uri="{BB962C8B-B14F-4D97-AF65-F5344CB8AC3E}">
        <p14:creationId xmlns:p14="http://schemas.microsoft.com/office/powerpoint/2010/main" val="1379771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5" descr="Screen Shot 2016-02-08 at 10.15.58 PM.png">
            <a:extLst>
              <a:ext uri="{FF2B5EF4-FFF2-40B4-BE49-F238E27FC236}">
                <a16:creationId xmlns:a16="http://schemas.microsoft.com/office/drawing/2014/main" id="{09A4FFBD-78C1-490A-ABC2-6A8EB9EA772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5769673" y="1598655"/>
            <a:ext cx="2928443" cy="3208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a:xfrm>
            <a:off x="-125" y="1352327"/>
            <a:ext cx="5478906" cy="3123073"/>
          </a:xfrm>
        </p:spPr>
        <p:txBody>
          <a:bodyPr/>
          <a:lstStyle/>
          <a:p>
            <a:r>
              <a:rPr lang="en-US" dirty="0"/>
              <a:t>Constant Memory</a:t>
            </a:r>
          </a:p>
          <a:p>
            <a:pPr lvl="1"/>
            <a:r>
              <a:rPr lang="en-US" dirty="0"/>
              <a:t>Read-only and resides on device memory</a:t>
            </a:r>
          </a:p>
          <a:p>
            <a:pPr lvl="1"/>
            <a:r>
              <a:rPr lang="en-US" dirty="0"/>
              <a:t>It has its own separate cache</a:t>
            </a:r>
          </a:p>
          <a:p>
            <a:pPr lvl="1"/>
            <a:r>
              <a:rPr lang="en-US" dirty="0"/>
              <a:t>It has to be declared on a global scope outside of the kernel</a:t>
            </a:r>
          </a:p>
          <a:p>
            <a:pPr lvl="1"/>
            <a:r>
              <a:rPr lang="en-US" dirty="0"/>
              <a:t>Limited resource: 64K for all compute capabilities</a:t>
            </a:r>
          </a:p>
          <a:p>
            <a:pPr lvl="1"/>
            <a:r>
              <a:rPr lang="en-US" dirty="0"/>
              <a:t>Use attribute: __constant__</a:t>
            </a:r>
          </a:p>
          <a:p>
            <a:pPr lvl="1"/>
            <a:endParaRPr lang="en-US" dirty="0"/>
          </a:p>
          <a:p>
            <a:pPr lvl="1"/>
            <a:endParaRPr lang="en-US" dirty="0"/>
          </a:p>
        </p:txBody>
      </p:sp>
      <p:sp>
        <p:nvSpPr>
          <p:cNvPr id="8" name="Rectangle 7"/>
          <p:cNvSpPr/>
          <p:nvPr/>
        </p:nvSpPr>
        <p:spPr>
          <a:xfrm>
            <a:off x="6296836" y="4049926"/>
            <a:ext cx="2401280" cy="36607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srgbClr val="FFFFFF"/>
              </a:solidFill>
              <a:latin typeface="Century Schoolbook" panose="02040604050505020304"/>
            </a:endParaRPr>
          </a:p>
        </p:txBody>
      </p:sp>
    </p:spTree>
    <p:extLst>
      <p:ext uri="{BB962C8B-B14F-4D97-AF65-F5344CB8AC3E}">
        <p14:creationId xmlns:p14="http://schemas.microsoft.com/office/powerpoint/2010/main" val="13007165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animEffect transition="in" filter="fade">
                                      <p:cBhvr>
                                        <p:cTn id="30" dur="500"/>
                                        <p:tgtEl>
                                          <p:spTgt spid="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a:xfrm>
            <a:off x="-125" y="1352327"/>
            <a:ext cx="6240906" cy="3123073"/>
          </a:xfrm>
        </p:spPr>
        <p:txBody>
          <a:bodyPr/>
          <a:lstStyle/>
          <a:p>
            <a:r>
              <a:rPr lang="en-US" dirty="0"/>
              <a:t>Constant Memory</a:t>
            </a:r>
          </a:p>
          <a:p>
            <a:pPr lvl="1"/>
            <a:r>
              <a:rPr lang="en-US" dirty="0"/>
              <a:t>Host has to initialize it:</a:t>
            </a:r>
          </a:p>
          <a:p>
            <a:pPr lvl="1"/>
            <a:endParaRPr lang="en-US" dirty="0"/>
          </a:p>
          <a:p>
            <a:pPr lvl="1"/>
            <a:r>
              <a:rPr lang="en-US" dirty="0"/>
              <a:t>It performs better when all threads in a warp access the same memory address</a:t>
            </a:r>
          </a:p>
          <a:p>
            <a:pPr lvl="1"/>
            <a:r>
              <a:rPr lang="en-US" b="1" dirty="0"/>
              <a:t>DON’T USE IT </a:t>
            </a:r>
            <a:r>
              <a:rPr lang="en-US" dirty="0"/>
              <a:t>if all threads in a warp access different memory addresses and is only accessed once</a:t>
            </a:r>
          </a:p>
          <a:p>
            <a:pPr lvl="1"/>
            <a:r>
              <a:rPr lang="en-US" dirty="0"/>
              <a:t>The variables in constant memory don’t have to be declared in the kernel invocation</a:t>
            </a:r>
          </a:p>
          <a:p>
            <a:pPr lvl="1"/>
            <a:endParaRPr lang="en-US" dirty="0"/>
          </a:p>
        </p:txBody>
      </p:sp>
      <p:sp>
        <p:nvSpPr>
          <p:cNvPr id="9" name="Rectangle 8"/>
          <p:cNvSpPr/>
          <p:nvPr/>
        </p:nvSpPr>
        <p:spPr>
          <a:xfrm>
            <a:off x="238576" y="2063919"/>
            <a:ext cx="5541415" cy="507831"/>
          </a:xfrm>
          <a:prstGeom prst="rect">
            <a:avLst/>
          </a:prstGeom>
        </p:spPr>
        <p:txBody>
          <a:bodyPr wrap="square">
            <a:spAutoFit/>
          </a:bodyPr>
          <a:lstStyle/>
          <a:p>
            <a:pPr indent="-250031" defTabSz="342900">
              <a:buClrTx/>
              <a:defRPr/>
            </a:pPr>
            <a:r>
              <a:rPr lang="en-US" altLang="en-US" sz="1350" kern="1200" dirty="0" err="1">
                <a:latin typeface="Courier New" panose="02070309020205020404" pitchFamily="49" charset="0"/>
                <a:ea typeface="Times" panose="02020603050405020304" pitchFamily="18" charset="0"/>
                <a:cs typeface="Courier New" panose="02070309020205020404" pitchFamily="49" charset="0"/>
                <a:sym typeface="Times" panose="02020603050405020304" pitchFamily="18" charset="0"/>
              </a:rPr>
              <a:t>cudaError_t</a:t>
            </a:r>
            <a:r>
              <a:rPr lang="en-US" altLang="en-US" sz="1350" kern="1200" dirty="0">
                <a:latin typeface="Courier New" panose="02070309020205020404" pitchFamily="49" charset="0"/>
                <a:ea typeface="Times" panose="02020603050405020304" pitchFamily="18" charset="0"/>
                <a:cs typeface="Courier New" panose="02070309020205020404" pitchFamily="49" charset="0"/>
                <a:sym typeface="Times" panose="02020603050405020304" pitchFamily="18" charset="0"/>
              </a:rPr>
              <a:t> </a:t>
            </a:r>
            <a:r>
              <a:rPr lang="en-US" altLang="en-US" sz="1350" kern="1200" dirty="0" err="1">
                <a:latin typeface="Courier New" panose="02070309020205020404" pitchFamily="49" charset="0"/>
                <a:ea typeface="Times" panose="02020603050405020304" pitchFamily="18" charset="0"/>
                <a:cs typeface="Courier New" panose="02070309020205020404" pitchFamily="49" charset="0"/>
                <a:sym typeface="Times" panose="02020603050405020304" pitchFamily="18" charset="0"/>
              </a:rPr>
              <a:t>cudaMemcpyToSymbol</a:t>
            </a:r>
            <a:r>
              <a:rPr lang="en-US" altLang="en-US" sz="1350" kern="1200" dirty="0">
                <a:latin typeface="Courier New" panose="02070309020205020404" pitchFamily="49" charset="0"/>
                <a:ea typeface="Times" panose="02020603050405020304" pitchFamily="18" charset="0"/>
                <a:cs typeface="Courier New" panose="02070309020205020404" pitchFamily="49" charset="0"/>
                <a:sym typeface="Times" panose="02020603050405020304" pitchFamily="18" charset="0"/>
              </a:rPr>
              <a:t>(</a:t>
            </a:r>
            <a:r>
              <a:rPr lang="en-US" altLang="en-US" sz="1350" kern="1200" dirty="0" err="1">
                <a:latin typeface="Courier New" panose="02070309020205020404" pitchFamily="49" charset="0"/>
                <a:ea typeface="Times" panose="02020603050405020304" pitchFamily="18" charset="0"/>
                <a:cs typeface="Courier New" panose="02070309020205020404" pitchFamily="49" charset="0"/>
                <a:sym typeface="Times" panose="02020603050405020304" pitchFamily="18" charset="0"/>
              </a:rPr>
              <a:t>const</a:t>
            </a:r>
            <a:r>
              <a:rPr lang="en-US" altLang="en-US" sz="1350" kern="1200" dirty="0">
                <a:latin typeface="Courier New" panose="02070309020205020404" pitchFamily="49" charset="0"/>
                <a:ea typeface="Times" panose="02020603050405020304" pitchFamily="18" charset="0"/>
                <a:cs typeface="Courier New" panose="02070309020205020404" pitchFamily="49" charset="0"/>
                <a:sym typeface="Times" panose="02020603050405020304" pitchFamily="18" charset="0"/>
              </a:rPr>
              <a:t> void* symbol, </a:t>
            </a:r>
            <a:r>
              <a:rPr lang="en-US" altLang="en-US" sz="1350" kern="1200" dirty="0" err="1">
                <a:latin typeface="Courier New" panose="02070309020205020404" pitchFamily="49" charset="0"/>
                <a:ea typeface="Times" panose="02020603050405020304" pitchFamily="18" charset="0"/>
                <a:cs typeface="Courier New" panose="02070309020205020404" pitchFamily="49" charset="0"/>
                <a:sym typeface="Times" panose="02020603050405020304" pitchFamily="18" charset="0"/>
              </a:rPr>
              <a:t>const</a:t>
            </a:r>
            <a:r>
              <a:rPr lang="en-US" altLang="en-US" sz="1350" kern="1200" dirty="0">
                <a:latin typeface="Courier New" panose="02070309020205020404" pitchFamily="49" charset="0"/>
                <a:ea typeface="Times" panose="02020603050405020304" pitchFamily="18" charset="0"/>
                <a:cs typeface="Courier New" panose="02070309020205020404" pitchFamily="49" charset="0"/>
                <a:sym typeface="Times" panose="02020603050405020304" pitchFamily="18" charset="0"/>
              </a:rPr>
              <a:t> void* </a:t>
            </a:r>
            <a:r>
              <a:rPr lang="en-US" altLang="en-US" sz="1350" kern="1200" dirty="0" err="1">
                <a:latin typeface="Courier New" panose="02070309020205020404" pitchFamily="49" charset="0"/>
                <a:ea typeface="Times" panose="02020603050405020304" pitchFamily="18" charset="0"/>
                <a:cs typeface="Courier New" panose="02070309020205020404" pitchFamily="49" charset="0"/>
                <a:sym typeface="Times" panose="02020603050405020304" pitchFamily="18" charset="0"/>
              </a:rPr>
              <a:t>src</a:t>
            </a:r>
            <a:r>
              <a:rPr lang="en-US" altLang="en-US" sz="1350" kern="1200" dirty="0">
                <a:latin typeface="Courier New" panose="02070309020205020404" pitchFamily="49" charset="0"/>
                <a:ea typeface="Times" panose="02020603050405020304" pitchFamily="18" charset="0"/>
                <a:cs typeface="Courier New" panose="02070309020205020404" pitchFamily="49" charset="0"/>
                <a:sym typeface="Times" panose="02020603050405020304" pitchFamily="18" charset="0"/>
              </a:rPr>
              <a:t>, </a:t>
            </a:r>
            <a:r>
              <a:rPr lang="en-US" altLang="en-US" sz="1350" kern="1200" dirty="0" err="1">
                <a:latin typeface="Courier New" panose="02070309020205020404" pitchFamily="49" charset="0"/>
                <a:ea typeface="Times" panose="02020603050405020304" pitchFamily="18" charset="0"/>
                <a:cs typeface="Courier New" panose="02070309020205020404" pitchFamily="49" charset="0"/>
                <a:sym typeface="Times" panose="02020603050405020304" pitchFamily="18" charset="0"/>
              </a:rPr>
              <a:t>size_t</a:t>
            </a:r>
            <a:r>
              <a:rPr lang="en-US" altLang="en-US" sz="1350" kern="1200" dirty="0">
                <a:latin typeface="Courier New" panose="02070309020205020404" pitchFamily="49" charset="0"/>
                <a:ea typeface="Times" panose="02020603050405020304" pitchFamily="18" charset="0"/>
                <a:cs typeface="Courier New" panose="02070309020205020404" pitchFamily="49" charset="0"/>
                <a:sym typeface="Times" panose="02020603050405020304" pitchFamily="18" charset="0"/>
              </a:rPr>
              <a:t> count); </a:t>
            </a:r>
          </a:p>
        </p:txBody>
      </p:sp>
      <p:pic>
        <p:nvPicPr>
          <p:cNvPr id="7" name="Content Placeholder 4"/>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0"/>
                    </a14:imgEffect>
                    <a14:imgEffect>
                      <a14:brightnessContrast contrast="20000"/>
                    </a14:imgEffect>
                  </a14:imgLayer>
                </a14:imgProps>
              </a:ext>
            </a:extLst>
          </a:blip>
          <a:stretch>
            <a:fillRect/>
          </a:stretch>
        </p:blipFill>
        <p:spPr>
          <a:xfrm>
            <a:off x="6018692" y="3372863"/>
            <a:ext cx="2906960" cy="1097795"/>
          </a:xfrm>
          <a:prstGeom prst="rect">
            <a:avLst/>
          </a:prstGeom>
        </p:spPr>
      </p:pic>
      <p:pic>
        <p:nvPicPr>
          <p:cNvPr id="8" name="Content Placeholder 3"/>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6018692" y="2004830"/>
            <a:ext cx="2257425" cy="1350169"/>
          </a:xfrm>
          <a:prstGeom prst="rect">
            <a:avLst/>
          </a:prstGeom>
        </p:spPr>
      </p:pic>
    </p:spTree>
    <p:extLst>
      <p:ext uri="{BB962C8B-B14F-4D97-AF65-F5344CB8AC3E}">
        <p14:creationId xmlns:p14="http://schemas.microsoft.com/office/powerpoint/2010/main" val="35180184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Constant Memory</a:t>
            </a:r>
          </a:p>
          <a:p>
            <a:pPr lvl="1">
              <a:lnSpc>
                <a:spcPct val="100000"/>
              </a:lnSpc>
            </a:pPr>
            <a:r>
              <a:rPr lang="en-US" dirty="0"/>
              <a:t>Declaring memory as constant constrains the usage to read-only</a:t>
            </a:r>
          </a:p>
          <a:p>
            <a:pPr lvl="1">
              <a:lnSpc>
                <a:spcPct val="100000"/>
              </a:lnSpc>
            </a:pPr>
            <a:r>
              <a:rPr lang="en-US" dirty="0"/>
              <a:t>Reading from constant memory can conserve memory bandwidth when compared to reading the same data from global memory.</a:t>
            </a:r>
          </a:p>
          <a:p>
            <a:pPr lvl="1">
              <a:lnSpc>
                <a:spcPct val="100000"/>
              </a:lnSpc>
            </a:pPr>
            <a:r>
              <a:rPr lang="en-US" dirty="0"/>
              <a:t>There are 2 reasons why reading from 64 KB constant memory saves bandwidth:</a:t>
            </a:r>
          </a:p>
          <a:p>
            <a:pPr lvl="2">
              <a:lnSpc>
                <a:spcPct val="100000"/>
              </a:lnSpc>
            </a:pPr>
            <a:r>
              <a:rPr lang="en-US" dirty="0"/>
              <a:t>A single read from constant memory can be broadcasted to other threads, effectively saving up to 15 reads.</a:t>
            </a:r>
          </a:p>
          <a:p>
            <a:pPr lvl="2">
              <a:lnSpc>
                <a:spcPct val="100000"/>
              </a:lnSpc>
            </a:pPr>
            <a:r>
              <a:rPr lang="en-US" dirty="0"/>
              <a:t>Constant memory is cached, so consecutive read of the same address will not incur any additional memory traffic.</a:t>
            </a:r>
          </a:p>
          <a:p>
            <a:pPr lvl="1">
              <a:lnSpc>
                <a:spcPct val="100000"/>
              </a:lnSpc>
            </a:pPr>
            <a:endParaRPr lang="en-US" dirty="0"/>
          </a:p>
        </p:txBody>
      </p:sp>
    </p:spTree>
    <p:extLst>
      <p:ext uri="{BB962C8B-B14F-4D97-AF65-F5344CB8AC3E}">
        <p14:creationId xmlns:p14="http://schemas.microsoft.com/office/powerpoint/2010/main" val="12592342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fade">
                                      <p:cBhvr>
                                        <p:cTn id="23"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Constant Memory</a:t>
            </a:r>
          </a:p>
          <a:p>
            <a:pPr lvl="1">
              <a:lnSpc>
                <a:spcPct val="100000"/>
              </a:lnSpc>
            </a:pPr>
            <a:r>
              <a:rPr lang="en-US" dirty="0"/>
              <a:t>There can be a downgrade of the performance when using constant memory</a:t>
            </a:r>
          </a:p>
          <a:p>
            <a:pPr lvl="1">
              <a:lnSpc>
                <a:spcPct val="100000"/>
              </a:lnSpc>
            </a:pPr>
            <a:r>
              <a:rPr lang="en-US" dirty="0"/>
              <a:t>The half-warp broadcast feature can degrade the performance when all 16 threads read different addresses</a:t>
            </a:r>
          </a:p>
          <a:p>
            <a:pPr lvl="1">
              <a:lnSpc>
                <a:spcPct val="100000"/>
              </a:lnSpc>
            </a:pPr>
            <a:r>
              <a:rPr lang="en-US" dirty="0"/>
              <a:t>If all 16 threads in a half-warp need different data from constant memory, the 16 different reads get serialized</a:t>
            </a:r>
          </a:p>
          <a:p>
            <a:pPr lvl="1">
              <a:lnSpc>
                <a:spcPct val="100000"/>
              </a:lnSpc>
            </a:pPr>
            <a:endParaRPr lang="en-US" dirty="0"/>
          </a:p>
        </p:txBody>
      </p:sp>
    </p:spTree>
    <p:extLst>
      <p:ext uri="{BB962C8B-B14F-4D97-AF65-F5344CB8AC3E}">
        <p14:creationId xmlns:p14="http://schemas.microsoft.com/office/powerpoint/2010/main" val="3755749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5" descr="Screen Shot 2016-02-08 at 10.15.58 PM.png">
            <a:extLst>
              <a:ext uri="{FF2B5EF4-FFF2-40B4-BE49-F238E27FC236}">
                <a16:creationId xmlns:a16="http://schemas.microsoft.com/office/drawing/2014/main" id="{029E74C9-82F8-4B39-BA7D-E200677385C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5769673" y="1598655"/>
            <a:ext cx="2928443" cy="3208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a:xfrm>
            <a:off x="-125" y="1352327"/>
            <a:ext cx="5593206" cy="3123073"/>
          </a:xfrm>
        </p:spPr>
        <p:txBody>
          <a:bodyPr/>
          <a:lstStyle/>
          <a:p>
            <a:r>
              <a:rPr lang="en-US" dirty="0"/>
              <a:t>Texture Memory</a:t>
            </a:r>
          </a:p>
          <a:p>
            <a:pPr lvl="1"/>
            <a:r>
              <a:rPr lang="en-US" dirty="0"/>
              <a:t>It resides in device memory as well</a:t>
            </a:r>
          </a:p>
          <a:p>
            <a:pPr lvl="1"/>
            <a:r>
              <a:rPr lang="en-US" dirty="0"/>
              <a:t>It is cached in a per-SM fashion</a:t>
            </a:r>
          </a:p>
          <a:p>
            <a:pPr lvl="1"/>
            <a:r>
              <a:rPr lang="en-US" dirty="0"/>
              <a:t>It belongs to the scope of global memory but it is accessed through a dedicated read-only cache</a:t>
            </a:r>
          </a:p>
          <a:p>
            <a:pPr lvl="1"/>
            <a:r>
              <a:rPr lang="en-US" dirty="0"/>
              <a:t>Recommended for use when data has 2D (3D) spatial locality (i.e. imaging)</a:t>
            </a:r>
          </a:p>
          <a:p>
            <a:pPr lvl="1"/>
            <a:endParaRPr lang="en-US" dirty="0"/>
          </a:p>
        </p:txBody>
      </p:sp>
      <p:sp>
        <p:nvSpPr>
          <p:cNvPr id="8" name="Rectangle 7"/>
          <p:cNvSpPr/>
          <p:nvPr/>
        </p:nvSpPr>
        <p:spPr>
          <a:xfrm>
            <a:off x="6296836" y="4362124"/>
            <a:ext cx="2401280" cy="36607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srgbClr val="FFFFFF"/>
              </a:solidFill>
              <a:latin typeface="Century Schoolbook" panose="02040604050505020304"/>
            </a:endParaRPr>
          </a:p>
        </p:txBody>
      </p:sp>
    </p:spTree>
    <p:extLst>
      <p:ext uri="{BB962C8B-B14F-4D97-AF65-F5344CB8AC3E}">
        <p14:creationId xmlns:p14="http://schemas.microsoft.com/office/powerpoint/2010/main" val="2785689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animEffect transition="in" filter="fade">
                                      <p:cBhvr>
                                        <p:cTn id="30"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Texture Memory</a:t>
            </a:r>
          </a:p>
          <a:p>
            <a:pPr lvl="1"/>
            <a:r>
              <a:rPr lang="en-US" dirty="0"/>
              <a:t>Example of how 2D spatial locality could work</a:t>
            </a:r>
          </a:p>
          <a:p>
            <a:pPr lvl="1"/>
            <a:endParaRPr lang="en-US" dirty="0"/>
          </a:p>
        </p:txBody>
      </p:sp>
      <p:pic>
        <p:nvPicPr>
          <p:cNvPr id="9" name="Picture 2" descr="Image result for temporal locality"/>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b="10169"/>
          <a:stretch/>
        </p:blipFill>
        <p:spPr bwMode="auto">
          <a:xfrm>
            <a:off x="2681097" y="2102626"/>
            <a:ext cx="4286250" cy="2566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4993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4D118E-677E-4DE2-BE9E-75FAECF5D851}"/>
              </a:ext>
            </a:extLst>
          </p:cNvPr>
          <p:cNvSpPr>
            <a:spLocks noGrp="1"/>
          </p:cNvSpPr>
          <p:nvPr>
            <p:ph type="ctrTitle"/>
          </p:nvPr>
        </p:nvSpPr>
        <p:spPr>
          <a:xfrm>
            <a:off x="685800" y="3031150"/>
            <a:ext cx="5323114" cy="1159800"/>
          </a:xfrm>
        </p:spPr>
        <p:txBody>
          <a:bodyPr/>
          <a:lstStyle/>
          <a:p>
            <a:r>
              <a:rPr lang="en-US" dirty="0"/>
              <a:t>CUDA Memory Model</a:t>
            </a:r>
          </a:p>
        </p:txBody>
      </p:sp>
      <p:sp>
        <p:nvSpPr>
          <p:cNvPr id="7" name="Subtitle 6">
            <a:extLst>
              <a:ext uri="{FF2B5EF4-FFF2-40B4-BE49-F238E27FC236}">
                <a16:creationId xmlns:a16="http://schemas.microsoft.com/office/drawing/2014/main" id="{633DB463-1619-419F-A4DD-6A348F94D5F1}"/>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4D306841-7A4D-44A7-BD7B-D4C9387AC7C8}"/>
              </a:ext>
            </a:extLst>
          </p:cNvPr>
          <p:cNvSpPr>
            <a:spLocks noGrp="1"/>
          </p:cNvSpPr>
          <p:nvPr>
            <p:ph type="sldNum" idx="4294967295"/>
          </p:nvPr>
        </p:nvSpPr>
        <p:spPr>
          <a:xfrm>
            <a:off x="0" y="4813300"/>
            <a:ext cx="7956550" cy="330200"/>
          </a:xfrm>
        </p:spPr>
        <p:txBody>
          <a:bodyPr/>
          <a:lstStyle/>
          <a:p>
            <a:pPr marL="0" lvl="0" indent="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921929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Texture Memory</a:t>
            </a:r>
          </a:p>
          <a:p>
            <a:pPr lvl="1">
              <a:lnSpc>
                <a:spcPct val="100000"/>
              </a:lnSpc>
            </a:pPr>
            <a:r>
              <a:rPr lang="en-US" dirty="0"/>
              <a:t>Example of how 2D spatial locality could work (Z-ORDER)</a:t>
            </a:r>
          </a:p>
          <a:p>
            <a:pPr lvl="1">
              <a:lnSpc>
                <a:spcPct val="100000"/>
              </a:lnSpc>
            </a:pPr>
            <a:r>
              <a:rPr lang="en-US" dirty="0"/>
              <a:t>Regular Memory Addresses</a:t>
            </a:r>
          </a:p>
          <a:p>
            <a:pPr lvl="1">
              <a:lnSpc>
                <a:spcPct val="100000"/>
              </a:lnSpc>
            </a:pPr>
            <a:endParaRPr lang="en-US" dirty="0"/>
          </a:p>
          <a:p>
            <a:pPr lvl="1">
              <a:lnSpc>
                <a:spcPct val="100000"/>
              </a:lnSpc>
            </a:pPr>
            <a:endParaRPr lang="en-US" dirty="0"/>
          </a:p>
          <a:p>
            <a:pPr lvl="1">
              <a:lnSpc>
                <a:spcPct val="100000"/>
              </a:lnSpc>
            </a:pPr>
            <a:endParaRPr lang="en-US" dirty="0"/>
          </a:p>
          <a:p>
            <a:pPr lvl="1">
              <a:lnSpc>
                <a:spcPct val="100000"/>
              </a:lnSpc>
            </a:pPr>
            <a:endParaRPr lang="en-US" dirty="0"/>
          </a:p>
          <a:p>
            <a:pPr lvl="1">
              <a:lnSpc>
                <a:spcPct val="100000"/>
              </a:lnSpc>
            </a:pPr>
            <a:r>
              <a:rPr lang="en-US" dirty="0"/>
              <a:t>Reordered Memory Addresses</a:t>
            </a:r>
          </a:p>
          <a:p>
            <a:pPr lvl="1">
              <a:lnSpc>
                <a:spcPct val="100000"/>
              </a:lnSpc>
            </a:pPr>
            <a:endParaRPr lang="en-US" dirty="0"/>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3340" y="2057400"/>
            <a:ext cx="3918204" cy="1185270"/>
          </a:xfrm>
          <a:prstGeom prst="rect">
            <a:avLst/>
          </a:prstGeom>
          <a:noFill/>
          <a:ln>
            <a:noFill/>
          </a:ln>
        </p:spPr>
      </p:pic>
      <p:pic>
        <p:nvPicPr>
          <p:cNvPr id="8" name="Picture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3340" y="3482340"/>
            <a:ext cx="3918204" cy="1310639"/>
          </a:xfrm>
          <a:prstGeom prst="rect">
            <a:avLst/>
          </a:prstGeom>
          <a:noFill/>
          <a:ln>
            <a:noFill/>
          </a:ln>
        </p:spPr>
      </p:pic>
    </p:spTree>
    <p:extLst>
      <p:ext uri="{BB962C8B-B14F-4D97-AF65-F5344CB8AC3E}">
        <p14:creationId xmlns:p14="http://schemas.microsoft.com/office/powerpoint/2010/main" val="9902517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7" end="7"/>
                                            </p:txEl>
                                          </p:spTgt>
                                        </p:tgtEl>
                                        <p:attrNameLst>
                                          <p:attrName>style.visibility</p:attrName>
                                        </p:attrNameLst>
                                      </p:cBhvr>
                                      <p:to>
                                        <p:strVal val="visible"/>
                                      </p:to>
                                    </p:set>
                                    <p:animEffect transition="in" filter="fade">
                                      <p:cBhvr>
                                        <p:cTn id="20" dur="500"/>
                                        <p:tgtEl>
                                          <p:spTgt spid="6">
                                            <p:txEl>
                                              <p:pRg st="7" end="7"/>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a:xfrm>
            <a:off x="-125" y="1352327"/>
            <a:ext cx="4716906" cy="3123073"/>
          </a:xfrm>
        </p:spPr>
        <p:txBody>
          <a:bodyPr/>
          <a:lstStyle/>
          <a:p>
            <a:r>
              <a:rPr lang="en-US" dirty="0"/>
              <a:t>Texture Memory</a:t>
            </a:r>
          </a:p>
          <a:p>
            <a:pPr lvl="1"/>
            <a:r>
              <a:rPr lang="en-US" dirty="0"/>
              <a:t>The easiest way to use texture memory, is by reference.</a:t>
            </a:r>
            <a:endParaRPr lang="en-US" sz="1400" dirty="0"/>
          </a:p>
          <a:p>
            <a:pPr lvl="1"/>
            <a:endParaRPr lang="en-US" dirty="0"/>
          </a:p>
        </p:txBody>
      </p:sp>
      <p:pic>
        <p:nvPicPr>
          <p:cNvPr id="9" name="Content Placeholder 4"/>
          <p:cNvPicPr>
            <a:picLocks noChangeAspect="1"/>
          </p:cNvPicPr>
          <p:nvPr/>
        </p:nvPicPr>
        <p:blipFill>
          <a:blip r:embed="rId3"/>
          <a:stretch>
            <a:fillRect/>
          </a:stretch>
        </p:blipFill>
        <p:spPr>
          <a:xfrm>
            <a:off x="4716781" y="1429399"/>
            <a:ext cx="2978452" cy="3366612"/>
          </a:xfrm>
          <a:prstGeom prst="rect">
            <a:avLst/>
          </a:prstGeom>
        </p:spPr>
      </p:pic>
    </p:spTree>
    <p:extLst>
      <p:ext uri="{BB962C8B-B14F-4D97-AF65-F5344CB8AC3E}">
        <p14:creationId xmlns:p14="http://schemas.microsoft.com/office/powerpoint/2010/main" val="9137851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Summary</a:t>
            </a:r>
          </a:p>
          <a:p>
            <a:pPr lvl="1"/>
            <a:r>
              <a:rPr lang="en-US" dirty="0"/>
              <a:t>Each thread can:</a:t>
            </a:r>
          </a:p>
          <a:p>
            <a:pPr lvl="1"/>
            <a:r>
              <a:rPr lang="en-US" dirty="0"/>
              <a:t>Read/write per-thread registers</a:t>
            </a:r>
          </a:p>
          <a:p>
            <a:pPr lvl="1"/>
            <a:r>
              <a:rPr lang="en-US" dirty="0"/>
              <a:t>Read/write per-thread local memory</a:t>
            </a:r>
          </a:p>
          <a:p>
            <a:pPr lvl="1"/>
            <a:r>
              <a:rPr lang="en-US" dirty="0"/>
              <a:t>Read/write per-block shared memory</a:t>
            </a:r>
          </a:p>
          <a:p>
            <a:pPr lvl="1"/>
            <a:r>
              <a:rPr lang="en-US" dirty="0"/>
              <a:t>Read/write per-grid global memory</a:t>
            </a:r>
          </a:p>
          <a:p>
            <a:pPr lvl="1"/>
            <a:r>
              <a:rPr lang="en-US" dirty="0"/>
              <a:t>Read/only per-grid constant memory</a:t>
            </a:r>
          </a:p>
          <a:p>
            <a:pPr lvl="1"/>
            <a:endParaRPr lang="en-US" dirty="0"/>
          </a:p>
        </p:txBody>
      </p:sp>
      <p:pic>
        <p:nvPicPr>
          <p:cNvPr id="8" name="Content Placeholder 5" descr="Screen Shot 2016-02-08 at 10.15.58 PM.png">
            <a:extLst>
              <a:ext uri="{FF2B5EF4-FFF2-40B4-BE49-F238E27FC236}">
                <a16:creationId xmlns:a16="http://schemas.microsoft.com/office/drawing/2014/main" id="{4F4FE105-FE7E-4CB3-85CB-2E78E95FB06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5769673" y="1598655"/>
            <a:ext cx="2928443" cy="3208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6163019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a:xfrm>
            <a:off x="-125" y="1352327"/>
            <a:ext cx="4465446" cy="3123073"/>
          </a:xfrm>
        </p:spPr>
        <p:txBody>
          <a:bodyPr/>
          <a:lstStyle/>
          <a:p>
            <a:r>
              <a:rPr lang="en-US" sz="1400" dirty="0"/>
              <a:t>Summary</a:t>
            </a:r>
          </a:p>
          <a:p>
            <a:pPr lvl="1">
              <a:lnSpc>
                <a:spcPct val="100000"/>
              </a:lnSpc>
            </a:pPr>
            <a:r>
              <a:rPr lang="en-US" sz="1400" dirty="0"/>
              <a:t>Type Qualifier table</a:t>
            </a:r>
          </a:p>
          <a:p>
            <a:pPr lvl="1">
              <a:lnSpc>
                <a:spcPct val="100000"/>
              </a:lnSpc>
            </a:pPr>
            <a:r>
              <a:rPr lang="en-US" sz="1400" dirty="0"/>
              <a:t>Notes:</a:t>
            </a:r>
          </a:p>
          <a:p>
            <a:pPr lvl="2">
              <a:lnSpc>
                <a:spcPct val="100000"/>
              </a:lnSpc>
            </a:pPr>
            <a:r>
              <a:rPr lang="en-US" sz="1400" dirty="0"/>
              <a:t>__device__ not required for __local__, __shared__, or __constant__</a:t>
            </a:r>
          </a:p>
          <a:p>
            <a:pPr lvl="2">
              <a:lnSpc>
                <a:spcPct val="100000"/>
              </a:lnSpc>
            </a:pPr>
            <a:r>
              <a:rPr lang="en-US" sz="1400" dirty="0"/>
              <a:t>Automatic variables without any qualifier reside in a register</a:t>
            </a:r>
          </a:p>
          <a:p>
            <a:pPr lvl="3">
              <a:lnSpc>
                <a:spcPct val="100000"/>
              </a:lnSpc>
            </a:pPr>
            <a:r>
              <a:rPr lang="en-US" sz="1400" dirty="0"/>
              <a:t>Except arrays that reside in local memory</a:t>
            </a:r>
          </a:p>
          <a:p>
            <a:pPr lvl="3">
              <a:lnSpc>
                <a:spcPct val="100000"/>
              </a:lnSpc>
            </a:pPr>
            <a:r>
              <a:rPr lang="en-US" sz="1400" dirty="0"/>
              <a:t>Or not enough registers available for automatic variables</a:t>
            </a:r>
          </a:p>
          <a:p>
            <a:pPr lvl="1">
              <a:lnSpc>
                <a:spcPct val="100000"/>
              </a:lnSpc>
            </a:pPr>
            <a:endParaRPr lang="en-US" sz="1400" dirty="0"/>
          </a:p>
        </p:txBody>
      </p:sp>
      <p:graphicFrame>
        <p:nvGraphicFramePr>
          <p:cNvPr id="8" name="Content Placeholder 4"/>
          <p:cNvGraphicFramePr>
            <a:graphicFrameLocks/>
          </p:cNvGraphicFramePr>
          <p:nvPr>
            <p:extLst>
              <p:ext uri="{D42A27DB-BD31-4B8C-83A1-F6EECF244321}">
                <p14:modId xmlns:p14="http://schemas.microsoft.com/office/powerpoint/2010/main" val="4150124368"/>
              </p:ext>
            </p:extLst>
          </p:nvPr>
        </p:nvGraphicFramePr>
        <p:xfrm>
          <a:off x="4256442" y="2204548"/>
          <a:ext cx="4617722" cy="1981200"/>
        </p:xfrm>
        <a:graphic>
          <a:graphicData uri="http://schemas.openxmlformats.org/drawingml/2006/table">
            <a:tbl>
              <a:tblPr firstRow="1" bandRow="1">
                <a:tableStyleId>{5C22544A-7EE6-4342-B048-85BDC9FD1C3A}</a:tableStyleId>
              </a:tblPr>
              <a:tblGrid>
                <a:gridCol w="2172925">
                  <a:extLst>
                    <a:ext uri="{9D8B030D-6E8A-4147-A177-3AD203B41FA5}">
                      <a16:colId xmlns:a16="http://schemas.microsoft.com/office/drawing/2014/main" val="2223899562"/>
                    </a:ext>
                  </a:extLst>
                </a:gridCol>
                <a:gridCol w="750108">
                  <a:extLst>
                    <a:ext uri="{9D8B030D-6E8A-4147-A177-3AD203B41FA5}">
                      <a16:colId xmlns:a16="http://schemas.microsoft.com/office/drawing/2014/main" val="1726202648"/>
                    </a:ext>
                  </a:extLst>
                </a:gridCol>
                <a:gridCol w="768629">
                  <a:extLst>
                    <a:ext uri="{9D8B030D-6E8A-4147-A177-3AD203B41FA5}">
                      <a16:colId xmlns:a16="http://schemas.microsoft.com/office/drawing/2014/main" val="1389513657"/>
                    </a:ext>
                  </a:extLst>
                </a:gridCol>
                <a:gridCol w="926060">
                  <a:extLst>
                    <a:ext uri="{9D8B030D-6E8A-4147-A177-3AD203B41FA5}">
                      <a16:colId xmlns:a16="http://schemas.microsoft.com/office/drawing/2014/main" val="1391184607"/>
                    </a:ext>
                  </a:extLst>
                </a:gridCol>
              </a:tblGrid>
              <a:tr h="278130">
                <a:tc>
                  <a:txBody>
                    <a:bodyPr/>
                    <a:lstStyle/>
                    <a:p>
                      <a:r>
                        <a:rPr lang="en-US" sz="1200" dirty="0"/>
                        <a:t>Variable declaration</a:t>
                      </a:r>
                    </a:p>
                  </a:txBody>
                  <a:tcPr marL="68580" marR="68580" marT="34290" marB="34290"/>
                </a:tc>
                <a:tc>
                  <a:txBody>
                    <a:bodyPr/>
                    <a:lstStyle/>
                    <a:p>
                      <a:r>
                        <a:rPr lang="en-US" sz="1200" dirty="0"/>
                        <a:t>Memory</a:t>
                      </a:r>
                    </a:p>
                  </a:txBody>
                  <a:tcPr marL="68580" marR="68580" marT="34290" marB="34290"/>
                </a:tc>
                <a:tc>
                  <a:txBody>
                    <a:bodyPr/>
                    <a:lstStyle/>
                    <a:p>
                      <a:r>
                        <a:rPr lang="en-US" sz="1200" dirty="0"/>
                        <a:t>Scope</a:t>
                      </a:r>
                    </a:p>
                  </a:txBody>
                  <a:tcPr marL="68580" marR="68580" marT="34290" marB="34290"/>
                </a:tc>
                <a:tc>
                  <a:txBody>
                    <a:bodyPr/>
                    <a:lstStyle/>
                    <a:p>
                      <a:r>
                        <a:rPr lang="en-US" sz="1200" dirty="0"/>
                        <a:t>Lifetime</a:t>
                      </a:r>
                    </a:p>
                  </a:txBody>
                  <a:tcPr marL="68580" marR="68580" marT="34290" marB="34290"/>
                </a:tc>
                <a:extLst>
                  <a:ext uri="{0D108BD9-81ED-4DB2-BD59-A6C34878D82A}">
                    <a16:rowId xmlns:a16="http://schemas.microsoft.com/office/drawing/2014/main" val="3961667226"/>
                  </a:ext>
                </a:extLst>
              </a:tr>
              <a:tr h="278130">
                <a:tc>
                  <a:txBody>
                    <a:bodyPr/>
                    <a:lstStyle/>
                    <a:p>
                      <a:r>
                        <a:rPr lang="en-US" sz="1200" dirty="0"/>
                        <a:t>Int </a:t>
                      </a:r>
                      <a:r>
                        <a:rPr lang="en-US" sz="1200" dirty="0" err="1"/>
                        <a:t>LocalVar</a:t>
                      </a:r>
                      <a:r>
                        <a:rPr lang="en-US" sz="1200" dirty="0"/>
                        <a:t>;</a:t>
                      </a:r>
                    </a:p>
                  </a:txBody>
                  <a:tcPr marL="68580" marR="68580" marT="34290" marB="34290"/>
                </a:tc>
                <a:tc>
                  <a:txBody>
                    <a:bodyPr/>
                    <a:lstStyle/>
                    <a:p>
                      <a:r>
                        <a:rPr lang="en-US" sz="1200" dirty="0"/>
                        <a:t>Register</a:t>
                      </a:r>
                    </a:p>
                  </a:txBody>
                  <a:tcPr marL="68580" marR="68580" marT="34290" marB="34290"/>
                </a:tc>
                <a:tc>
                  <a:txBody>
                    <a:bodyPr/>
                    <a:lstStyle/>
                    <a:p>
                      <a:r>
                        <a:rPr lang="en-US" sz="1200" dirty="0"/>
                        <a:t>Thread</a:t>
                      </a:r>
                    </a:p>
                  </a:txBody>
                  <a:tcPr marL="68580" marR="68580" marT="34290" marB="34290"/>
                </a:tc>
                <a:tc>
                  <a:txBody>
                    <a:bodyPr/>
                    <a:lstStyle/>
                    <a:p>
                      <a:r>
                        <a:rPr lang="en-US" sz="1200" dirty="0"/>
                        <a:t>Thread</a:t>
                      </a:r>
                    </a:p>
                  </a:txBody>
                  <a:tcPr marL="68580" marR="68580" marT="34290" marB="34290"/>
                </a:tc>
                <a:extLst>
                  <a:ext uri="{0D108BD9-81ED-4DB2-BD59-A6C34878D82A}">
                    <a16:rowId xmlns:a16="http://schemas.microsoft.com/office/drawing/2014/main" val="4056747570"/>
                  </a:ext>
                </a:extLst>
              </a:tr>
              <a:tr h="278130">
                <a:tc>
                  <a:txBody>
                    <a:bodyPr/>
                    <a:lstStyle/>
                    <a:p>
                      <a:r>
                        <a:rPr lang="en-US" sz="1200" dirty="0"/>
                        <a:t>Int </a:t>
                      </a:r>
                      <a:r>
                        <a:rPr lang="en-US" sz="1200" dirty="0" err="1"/>
                        <a:t>LocalArray</a:t>
                      </a:r>
                      <a:r>
                        <a:rPr lang="en-US" sz="1200" dirty="0"/>
                        <a:t>[10];</a:t>
                      </a:r>
                    </a:p>
                  </a:txBody>
                  <a:tcPr marL="68580" marR="68580" marT="34290" marB="34290"/>
                </a:tc>
                <a:tc>
                  <a:txBody>
                    <a:bodyPr/>
                    <a:lstStyle/>
                    <a:p>
                      <a:r>
                        <a:rPr lang="en-US" sz="1200" dirty="0"/>
                        <a:t>Local</a:t>
                      </a:r>
                    </a:p>
                  </a:txBody>
                  <a:tcPr marL="68580" marR="68580" marT="34290" marB="34290"/>
                </a:tc>
                <a:tc>
                  <a:txBody>
                    <a:bodyPr/>
                    <a:lstStyle/>
                    <a:p>
                      <a:r>
                        <a:rPr lang="en-US" sz="1200" dirty="0"/>
                        <a:t>Thread</a:t>
                      </a:r>
                    </a:p>
                  </a:txBody>
                  <a:tcPr marL="68580" marR="68580" marT="34290" marB="34290"/>
                </a:tc>
                <a:tc>
                  <a:txBody>
                    <a:bodyPr/>
                    <a:lstStyle/>
                    <a:p>
                      <a:r>
                        <a:rPr lang="en-US" sz="1200" dirty="0"/>
                        <a:t>Thread</a:t>
                      </a:r>
                    </a:p>
                  </a:txBody>
                  <a:tcPr marL="68580" marR="68580" marT="34290" marB="34290"/>
                </a:tc>
                <a:extLst>
                  <a:ext uri="{0D108BD9-81ED-4DB2-BD59-A6C34878D82A}">
                    <a16:rowId xmlns:a16="http://schemas.microsoft.com/office/drawing/2014/main" val="2235256731"/>
                  </a:ext>
                </a:extLst>
              </a:tr>
              <a:tr h="434340">
                <a:tc>
                  <a:txBody>
                    <a:bodyPr/>
                    <a:lstStyle/>
                    <a:p>
                      <a:r>
                        <a:rPr lang="en-US" sz="1200" dirty="0"/>
                        <a:t>[__device__] __shared__ int </a:t>
                      </a:r>
                      <a:r>
                        <a:rPr lang="en-US" sz="1200" dirty="0" err="1"/>
                        <a:t>SharedVar</a:t>
                      </a:r>
                      <a:r>
                        <a:rPr lang="en-US" sz="1200" dirty="0"/>
                        <a:t>;</a:t>
                      </a:r>
                    </a:p>
                  </a:txBody>
                  <a:tcPr marL="68580" marR="68580" marT="34290" marB="34290"/>
                </a:tc>
                <a:tc>
                  <a:txBody>
                    <a:bodyPr/>
                    <a:lstStyle/>
                    <a:p>
                      <a:r>
                        <a:rPr lang="en-US" sz="1200" dirty="0"/>
                        <a:t>Shared</a:t>
                      </a:r>
                    </a:p>
                  </a:txBody>
                  <a:tcPr marL="68580" marR="68580" marT="34290" marB="34290"/>
                </a:tc>
                <a:tc>
                  <a:txBody>
                    <a:bodyPr/>
                    <a:lstStyle/>
                    <a:p>
                      <a:r>
                        <a:rPr lang="en-US" sz="1200" dirty="0"/>
                        <a:t>Block</a:t>
                      </a:r>
                    </a:p>
                  </a:txBody>
                  <a:tcPr marL="68580" marR="68580" marT="34290" marB="34290"/>
                </a:tc>
                <a:tc>
                  <a:txBody>
                    <a:bodyPr/>
                    <a:lstStyle/>
                    <a:p>
                      <a:r>
                        <a:rPr lang="en-US" sz="1200" dirty="0"/>
                        <a:t>Block</a:t>
                      </a:r>
                    </a:p>
                  </a:txBody>
                  <a:tcPr marL="68580" marR="68580" marT="34290" marB="34290"/>
                </a:tc>
                <a:extLst>
                  <a:ext uri="{0D108BD9-81ED-4DB2-BD59-A6C34878D82A}">
                    <a16:rowId xmlns:a16="http://schemas.microsoft.com/office/drawing/2014/main" val="1979254142"/>
                  </a:ext>
                </a:extLst>
              </a:tr>
              <a:tr h="278130">
                <a:tc>
                  <a:txBody>
                    <a:bodyPr/>
                    <a:lstStyle/>
                    <a:p>
                      <a:r>
                        <a:rPr lang="en-US" sz="1200" dirty="0"/>
                        <a:t>__device__ int </a:t>
                      </a:r>
                      <a:r>
                        <a:rPr lang="en-US" sz="1200" dirty="0" err="1"/>
                        <a:t>GlobalVar</a:t>
                      </a:r>
                      <a:r>
                        <a:rPr lang="en-US" sz="1200" dirty="0"/>
                        <a:t>;</a:t>
                      </a:r>
                    </a:p>
                  </a:txBody>
                  <a:tcPr marL="68580" marR="68580" marT="34290" marB="34290"/>
                </a:tc>
                <a:tc>
                  <a:txBody>
                    <a:bodyPr/>
                    <a:lstStyle/>
                    <a:p>
                      <a:r>
                        <a:rPr lang="en-US" sz="1200" dirty="0"/>
                        <a:t>Global</a:t>
                      </a:r>
                    </a:p>
                  </a:txBody>
                  <a:tcPr marL="68580" marR="68580" marT="34290" marB="34290"/>
                </a:tc>
                <a:tc>
                  <a:txBody>
                    <a:bodyPr/>
                    <a:lstStyle/>
                    <a:p>
                      <a:r>
                        <a:rPr lang="en-US" sz="1200" dirty="0"/>
                        <a:t>Grid</a:t>
                      </a:r>
                    </a:p>
                  </a:txBody>
                  <a:tcPr marL="68580" marR="68580" marT="34290" marB="34290"/>
                </a:tc>
                <a:tc>
                  <a:txBody>
                    <a:bodyPr/>
                    <a:lstStyle/>
                    <a:p>
                      <a:r>
                        <a:rPr lang="en-US" sz="1200" dirty="0"/>
                        <a:t>Application</a:t>
                      </a:r>
                    </a:p>
                  </a:txBody>
                  <a:tcPr marL="68580" marR="68580" marT="34290" marB="34290"/>
                </a:tc>
                <a:extLst>
                  <a:ext uri="{0D108BD9-81ED-4DB2-BD59-A6C34878D82A}">
                    <a16:rowId xmlns:a16="http://schemas.microsoft.com/office/drawing/2014/main" val="2702427677"/>
                  </a:ext>
                </a:extLst>
              </a:tr>
              <a:tr h="434340">
                <a:tc>
                  <a:txBody>
                    <a:bodyPr/>
                    <a:lstStyle/>
                    <a:p>
                      <a:r>
                        <a:rPr lang="en-US" sz="1200" dirty="0"/>
                        <a:t>[__device__] __constant__ int </a:t>
                      </a:r>
                      <a:r>
                        <a:rPr lang="en-US" sz="1200" dirty="0" err="1"/>
                        <a:t>ConstantVar</a:t>
                      </a:r>
                      <a:r>
                        <a:rPr lang="en-US" sz="1200" dirty="0"/>
                        <a:t>;</a:t>
                      </a:r>
                    </a:p>
                  </a:txBody>
                  <a:tcPr marL="68580" marR="68580" marT="34290" marB="34290"/>
                </a:tc>
                <a:tc>
                  <a:txBody>
                    <a:bodyPr/>
                    <a:lstStyle/>
                    <a:p>
                      <a:r>
                        <a:rPr lang="en-US" sz="1200" dirty="0"/>
                        <a:t>Constant</a:t>
                      </a:r>
                    </a:p>
                  </a:txBody>
                  <a:tcPr marL="68580" marR="68580" marT="34290" marB="34290"/>
                </a:tc>
                <a:tc>
                  <a:txBody>
                    <a:bodyPr/>
                    <a:lstStyle/>
                    <a:p>
                      <a:r>
                        <a:rPr lang="en-US" sz="1200" dirty="0"/>
                        <a:t>Grid</a:t>
                      </a:r>
                    </a:p>
                  </a:txBody>
                  <a:tcPr marL="68580" marR="68580" marT="34290" marB="34290"/>
                </a:tc>
                <a:tc>
                  <a:txBody>
                    <a:bodyPr/>
                    <a:lstStyle/>
                    <a:p>
                      <a:r>
                        <a:rPr lang="en-US" sz="1200" dirty="0"/>
                        <a:t>Application </a:t>
                      </a:r>
                    </a:p>
                  </a:txBody>
                  <a:tcPr marL="68580" marR="68580" marT="34290" marB="34290"/>
                </a:tc>
                <a:extLst>
                  <a:ext uri="{0D108BD9-81ED-4DB2-BD59-A6C34878D82A}">
                    <a16:rowId xmlns:a16="http://schemas.microsoft.com/office/drawing/2014/main" val="457783673"/>
                  </a:ext>
                </a:extLst>
              </a:tr>
            </a:tbl>
          </a:graphicData>
        </a:graphic>
      </p:graphicFrame>
    </p:spTree>
    <p:extLst>
      <p:ext uri="{BB962C8B-B14F-4D97-AF65-F5344CB8AC3E}">
        <p14:creationId xmlns:p14="http://schemas.microsoft.com/office/powerpoint/2010/main" val="34743831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a:xfrm>
            <a:off x="-125" y="1352327"/>
            <a:ext cx="4256567" cy="3123073"/>
          </a:xfrm>
        </p:spPr>
        <p:txBody>
          <a:bodyPr/>
          <a:lstStyle/>
          <a:p>
            <a:r>
              <a:rPr lang="en-US" sz="1400" dirty="0"/>
              <a:t>Summary</a:t>
            </a:r>
          </a:p>
          <a:p>
            <a:pPr lvl="1">
              <a:lnSpc>
                <a:spcPct val="100000"/>
              </a:lnSpc>
            </a:pPr>
            <a:r>
              <a:rPr lang="en-US" sz="1400" dirty="0"/>
              <a:t>Type Qualifier table</a:t>
            </a:r>
          </a:p>
          <a:p>
            <a:pPr lvl="1">
              <a:lnSpc>
                <a:spcPct val="100000"/>
              </a:lnSpc>
            </a:pPr>
            <a:r>
              <a:rPr lang="en-US" sz="1400" dirty="0"/>
              <a:t>Notes:</a:t>
            </a:r>
          </a:p>
          <a:p>
            <a:pPr lvl="2">
              <a:lnSpc>
                <a:spcPct val="100000"/>
              </a:lnSpc>
            </a:pPr>
            <a:r>
              <a:rPr lang="en-US" sz="1400" dirty="0"/>
              <a:t>Scalar variables reside in on-chip registers (fast)</a:t>
            </a:r>
          </a:p>
          <a:p>
            <a:pPr lvl="2">
              <a:lnSpc>
                <a:spcPct val="100000"/>
              </a:lnSpc>
            </a:pPr>
            <a:r>
              <a:rPr lang="en-US" sz="1400" dirty="0"/>
              <a:t>Shared variables reside in on-chip memory (fast)</a:t>
            </a:r>
          </a:p>
          <a:p>
            <a:pPr lvl="2">
              <a:lnSpc>
                <a:spcPct val="100000"/>
              </a:lnSpc>
            </a:pPr>
            <a:r>
              <a:rPr lang="en-US" sz="1400" dirty="0"/>
              <a:t>Local arrays and global variables reside in off-chip memory (slow)</a:t>
            </a:r>
          </a:p>
          <a:p>
            <a:pPr lvl="2">
              <a:lnSpc>
                <a:spcPct val="100000"/>
              </a:lnSpc>
            </a:pPr>
            <a:r>
              <a:rPr lang="en-US" sz="1400" dirty="0"/>
              <a:t>Constants reside in cached off-chip memory</a:t>
            </a:r>
          </a:p>
          <a:p>
            <a:pPr lvl="1">
              <a:lnSpc>
                <a:spcPct val="100000"/>
              </a:lnSpc>
            </a:pPr>
            <a:endParaRPr lang="en-US" sz="1400" dirty="0"/>
          </a:p>
        </p:txBody>
      </p:sp>
      <p:graphicFrame>
        <p:nvGraphicFramePr>
          <p:cNvPr id="8" name="Content Placeholder 4"/>
          <p:cNvGraphicFramePr>
            <a:graphicFrameLocks/>
          </p:cNvGraphicFramePr>
          <p:nvPr>
            <p:extLst/>
          </p:nvPr>
        </p:nvGraphicFramePr>
        <p:xfrm>
          <a:off x="4256442" y="2204548"/>
          <a:ext cx="4617722" cy="1981200"/>
        </p:xfrm>
        <a:graphic>
          <a:graphicData uri="http://schemas.openxmlformats.org/drawingml/2006/table">
            <a:tbl>
              <a:tblPr firstRow="1" bandRow="1">
                <a:tableStyleId>{5C22544A-7EE6-4342-B048-85BDC9FD1C3A}</a:tableStyleId>
              </a:tblPr>
              <a:tblGrid>
                <a:gridCol w="2172925">
                  <a:extLst>
                    <a:ext uri="{9D8B030D-6E8A-4147-A177-3AD203B41FA5}">
                      <a16:colId xmlns:a16="http://schemas.microsoft.com/office/drawing/2014/main" val="2223899562"/>
                    </a:ext>
                  </a:extLst>
                </a:gridCol>
                <a:gridCol w="750108">
                  <a:extLst>
                    <a:ext uri="{9D8B030D-6E8A-4147-A177-3AD203B41FA5}">
                      <a16:colId xmlns:a16="http://schemas.microsoft.com/office/drawing/2014/main" val="1726202648"/>
                    </a:ext>
                  </a:extLst>
                </a:gridCol>
                <a:gridCol w="768629">
                  <a:extLst>
                    <a:ext uri="{9D8B030D-6E8A-4147-A177-3AD203B41FA5}">
                      <a16:colId xmlns:a16="http://schemas.microsoft.com/office/drawing/2014/main" val="1389513657"/>
                    </a:ext>
                  </a:extLst>
                </a:gridCol>
                <a:gridCol w="926060">
                  <a:extLst>
                    <a:ext uri="{9D8B030D-6E8A-4147-A177-3AD203B41FA5}">
                      <a16:colId xmlns:a16="http://schemas.microsoft.com/office/drawing/2014/main" val="1391184607"/>
                    </a:ext>
                  </a:extLst>
                </a:gridCol>
              </a:tblGrid>
              <a:tr h="278130">
                <a:tc>
                  <a:txBody>
                    <a:bodyPr/>
                    <a:lstStyle/>
                    <a:p>
                      <a:r>
                        <a:rPr lang="en-US" sz="1200" dirty="0"/>
                        <a:t>Variable declaration</a:t>
                      </a:r>
                    </a:p>
                  </a:txBody>
                  <a:tcPr marL="68580" marR="68580" marT="34290" marB="34290"/>
                </a:tc>
                <a:tc>
                  <a:txBody>
                    <a:bodyPr/>
                    <a:lstStyle/>
                    <a:p>
                      <a:r>
                        <a:rPr lang="en-US" sz="1200" dirty="0"/>
                        <a:t>Memory</a:t>
                      </a:r>
                    </a:p>
                  </a:txBody>
                  <a:tcPr marL="68580" marR="68580" marT="34290" marB="34290"/>
                </a:tc>
                <a:tc>
                  <a:txBody>
                    <a:bodyPr/>
                    <a:lstStyle/>
                    <a:p>
                      <a:r>
                        <a:rPr lang="en-US" sz="1200" dirty="0"/>
                        <a:t>Scope</a:t>
                      </a:r>
                    </a:p>
                  </a:txBody>
                  <a:tcPr marL="68580" marR="68580" marT="34290" marB="34290"/>
                </a:tc>
                <a:tc>
                  <a:txBody>
                    <a:bodyPr/>
                    <a:lstStyle/>
                    <a:p>
                      <a:r>
                        <a:rPr lang="en-US" sz="1200" dirty="0"/>
                        <a:t>Lifetime</a:t>
                      </a:r>
                    </a:p>
                  </a:txBody>
                  <a:tcPr marL="68580" marR="68580" marT="34290" marB="34290"/>
                </a:tc>
                <a:extLst>
                  <a:ext uri="{0D108BD9-81ED-4DB2-BD59-A6C34878D82A}">
                    <a16:rowId xmlns:a16="http://schemas.microsoft.com/office/drawing/2014/main" val="3961667226"/>
                  </a:ext>
                </a:extLst>
              </a:tr>
              <a:tr h="278130">
                <a:tc>
                  <a:txBody>
                    <a:bodyPr/>
                    <a:lstStyle/>
                    <a:p>
                      <a:r>
                        <a:rPr lang="en-US" sz="1200" dirty="0"/>
                        <a:t>Int </a:t>
                      </a:r>
                      <a:r>
                        <a:rPr lang="en-US" sz="1200" dirty="0" err="1"/>
                        <a:t>LocalVar</a:t>
                      </a:r>
                      <a:r>
                        <a:rPr lang="en-US" sz="1200" dirty="0"/>
                        <a:t>;</a:t>
                      </a:r>
                    </a:p>
                  </a:txBody>
                  <a:tcPr marL="68580" marR="68580" marT="34290" marB="34290"/>
                </a:tc>
                <a:tc>
                  <a:txBody>
                    <a:bodyPr/>
                    <a:lstStyle/>
                    <a:p>
                      <a:r>
                        <a:rPr lang="en-US" sz="1200" dirty="0"/>
                        <a:t>Register</a:t>
                      </a:r>
                    </a:p>
                  </a:txBody>
                  <a:tcPr marL="68580" marR="68580" marT="34290" marB="34290"/>
                </a:tc>
                <a:tc>
                  <a:txBody>
                    <a:bodyPr/>
                    <a:lstStyle/>
                    <a:p>
                      <a:r>
                        <a:rPr lang="en-US" sz="1200" dirty="0"/>
                        <a:t>Thread</a:t>
                      </a:r>
                    </a:p>
                  </a:txBody>
                  <a:tcPr marL="68580" marR="68580" marT="34290" marB="34290"/>
                </a:tc>
                <a:tc>
                  <a:txBody>
                    <a:bodyPr/>
                    <a:lstStyle/>
                    <a:p>
                      <a:r>
                        <a:rPr lang="en-US" sz="1200" dirty="0"/>
                        <a:t>Thread</a:t>
                      </a:r>
                    </a:p>
                  </a:txBody>
                  <a:tcPr marL="68580" marR="68580" marT="34290" marB="34290"/>
                </a:tc>
                <a:extLst>
                  <a:ext uri="{0D108BD9-81ED-4DB2-BD59-A6C34878D82A}">
                    <a16:rowId xmlns:a16="http://schemas.microsoft.com/office/drawing/2014/main" val="4056747570"/>
                  </a:ext>
                </a:extLst>
              </a:tr>
              <a:tr h="278130">
                <a:tc>
                  <a:txBody>
                    <a:bodyPr/>
                    <a:lstStyle/>
                    <a:p>
                      <a:r>
                        <a:rPr lang="en-US" sz="1200" dirty="0"/>
                        <a:t>Int </a:t>
                      </a:r>
                      <a:r>
                        <a:rPr lang="en-US" sz="1200" dirty="0" err="1"/>
                        <a:t>LocalArray</a:t>
                      </a:r>
                      <a:r>
                        <a:rPr lang="en-US" sz="1200" dirty="0"/>
                        <a:t>[10];</a:t>
                      </a:r>
                    </a:p>
                  </a:txBody>
                  <a:tcPr marL="68580" marR="68580" marT="34290" marB="34290"/>
                </a:tc>
                <a:tc>
                  <a:txBody>
                    <a:bodyPr/>
                    <a:lstStyle/>
                    <a:p>
                      <a:r>
                        <a:rPr lang="en-US" sz="1200" dirty="0"/>
                        <a:t>Local</a:t>
                      </a:r>
                    </a:p>
                  </a:txBody>
                  <a:tcPr marL="68580" marR="68580" marT="34290" marB="34290"/>
                </a:tc>
                <a:tc>
                  <a:txBody>
                    <a:bodyPr/>
                    <a:lstStyle/>
                    <a:p>
                      <a:r>
                        <a:rPr lang="en-US" sz="1200" dirty="0"/>
                        <a:t>Thread</a:t>
                      </a:r>
                    </a:p>
                  </a:txBody>
                  <a:tcPr marL="68580" marR="68580" marT="34290" marB="34290"/>
                </a:tc>
                <a:tc>
                  <a:txBody>
                    <a:bodyPr/>
                    <a:lstStyle/>
                    <a:p>
                      <a:r>
                        <a:rPr lang="en-US" sz="1200" dirty="0"/>
                        <a:t>Thread</a:t>
                      </a:r>
                    </a:p>
                  </a:txBody>
                  <a:tcPr marL="68580" marR="68580" marT="34290" marB="34290"/>
                </a:tc>
                <a:extLst>
                  <a:ext uri="{0D108BD9-81ED-4DB2-BD59-A6C34878D82A}">
                    <a16:rowId xmlns:a16="http://schemas.microsoft.com/office/drawing/2014/main" val="2235256731"/>
                  </a:ext>
                </a:extLst>
              </a:tr>
              <a:tr h="434340">
                <a:tc>
                  <a:txBody>
                    <a:bodyPr/>
                    <a:lstStyle/>
                    <a:p>
                      <a:r>
                        <a:rPr lang="en-US" sz="1200" dirty="0"/>
                        <a:t>[__device__] __shared__ int </a:t>
                      </a:r>
                      <a:r>
                        <a:rPr lang="en-US" sz="1200" dirty="0" err="1"/>
                        <a:t>SharedVar</a:t>
                      </a:r>
                      <a:r>
                        <a:rPr lang="en-US" sz="1200" dirty="0"/>
                        <a:t>;</a:t>
                      </a:r>
                    </a:p>
                  </a:txBody>
                  <a:tcPr marL="68580" marR="68580" marT="34290" marB="34290"/>
                </a:tc>
                <a:tc>
                  <a:txBody>
                    <a:bodyPr/>
                    <a:lstStyle/>
                    <a:p>
                      <a:r>
                        <a:rPr lang="en-US" sz="1200" dirty="0"/>
                        <a:t>Shared</a:t>
                      </a:r>
                    </a:p>
                  </a:txBody>
                  <a:tcPr marL="68580" marR="68580" marT="34290" marB="34290"/>
                </a:tc>
                <a:tc>
                  <a:txBody>
                    <a:bodyPr/>
                    <a:lstStyle/>
                    <a:p>
                      <a:r>
                        <a:rPr lang="en-US" sz="1200" dirty="0"/>
                        <a:t>Block</a:t>
                      </a:r>
                    </a:p>
                  </a:txBody>
                  <a:tcPr marL="68580" marR="68580" marT="34290" marB="34290"/>
                </a:tc>
                <a:tc>
                  <a:txBody>
                    <a:bodyPr/>
                    <a:lstStyle/>
                    <a:p>
                      <a:r>
                        <a:rPr lang="en-US" sz="1200" dirty="0"/>
                        <a:t>Block</a:t>
                      </a:r>
                    </a:p>
                  </a:txBody>
                  <a:tcPr marL="68580" marR="68580" marT="34290" marB="34290"/>
                </a:tc>
                <a:extLst>
                  <a:ext uri="{0D108BD9-81ED-4DB2-BD59-A6C34878D82A}">
                    <a16:rowId xmlns:a16="http://schemas.microsoft.com/office/drawing/2014/main" val="1979254142"/>
                  </a:ext>
                </a:extLst>
              </a:tr>
              <a:tr h="278130">
                <a:tc>
                  <a:txBody>
                    <a:bodyPr/>
                    <a:lstStyle/>
                    <a:p>
                      <a:r>
                        <a:rPr lang="en-US" sz="1200" dirty="0"/>
                        <a:t>__device__ int </a:t>
                      </a:r>
                      <a:r>
                        <a:rPr lang="en-US" sz="1200" dirty="0" err="1"/>
                        <a:t>GlobalVar</a:t>
                      </a:r>
                      <a:r>
                        <a:rPr lang="en-US" sz="1200" dirty="0"/>
                        <a:t>;</a:t>
                      </a:r>
                    </a:p>
                  </a:txBody>
                  <a:tcPr marL="68580" marR="68580" marT="34290" marB="34290"/>
                </a:tc>
                <a:tc>
                  <a:txBody>
                    <a:bodyPr/>
                    <a:lstStyle/>
                    <a:p>
                      <a:r>
                        <a:rPr lang="en-US" sz="1200" dirty="0"/>
                        <a:t>Global</a:t>
                      </a:r>
                    </a:p>
                  </a:txBody>
                  <a:tcPr marL="68580" marR="68580" marT="34290" marB="34290"/>
                </a:tc>
                <a:tc>
                  <a:txBody>
                    <a:bodyPr/>
                    <a:lstStyle/>
                    <a:p>
                      <a:r>
                        <a:rPr lang="en-US" sz="1200" dirty="0"/>
                        <a:t>Grid</a:t>
                      </a:r>
                    </a:p>
                  </a:txBody>
                  <a:tcPr marL="68580" marR="68580" marT="34290" marB="34290"/>
                </a:tc>
                <a:tc>
                  <a:txBody>
                    <a:bodyPr/>
                    <a:lstStyle/>
                    <a:p>
                      <a:r>
                        <a:rPr lang="en-US" sz="1200" dirty="0"/>
                        <a:t>Application</a:t>
                      </a:r>
                    </a:p>
                  </a:txBody>
                  <a:tcPr marL="68580" marR="68580" marT="34290" marB="34290"/>
                </a:tc>
                <a:extLst>
                  <a:ext uri="{0D108BD9-81ED-4DB2-BD59-A6C34878D82A}">
                    <a16:rowId xmlns:a16="http://schemas.microsoft.com/office/drawing/2014/main" val="2702427677"/>
                  </a:ext>
                </a:extLst>
              </a:tr>
              <a:tr h="434340">
                <a:tc>
                  <a:txBody>
                    <a:bodyPr/>
                    <a:lstStyle/>
                    <a:p>
                      <a:r>
                        <a:rPr lang="en-US" sz="1200" dirty="0"/>
                        <a:t>[__device__] __constant__ int </a:t>
                      </a:r>
                      <a:r>
                        <a:rPr lang="en-US" sz="1200" dirty="0" err="1"/>
                        <a:t>ConstantVar</a:t>
                      </a:r>
                      <a:r>
                        <a:rPr lang="en-US" sz="1200" dirty="0"/>
                        <a:t>;</a:t>
                      </a:r>
                    </a:p>
                  </a:txBody>
                  <a:tcPr marL="68580" marR="68580" marT="34290" marB="34290"/>
                </a:tc>
                <a:tc>
                  <a:txBody>
                    <a:bodyPr/>
                    <a:lstStyle/>
                    <a:p>
                      <a:r>
                        <a:rPr lang="en-US" sz="1200" dirty="0"/>
                        <a:t>Constant</a:t>
                      </a:r>
                    </a:p>
                  </a:txBody>
                  <a:tcPr marL="68580" marR="68580" marT="34290" marB="34290"/>
                </a:tc>
                <a:tc>
                  <a:txBody>
                    <a:bodyPr/>
                    <a:lstStyle/>
                    <a:p>
                      <a:r>
                        <a:rPr lang="en-US" sz="1200" dirty="0"/>
                        <a:t>Grid</a:t>
                      </a:r>
                    </a:p>
                  </a:txBody>
                  <a:tcPr marL="68580" marR="68580" marT="34290" marB="34290"/>
                </a:tc>
                <a:tc>
                  <a:txBody>
                    <a:bodyPr/>
                    <a:lstStyle/>
                    <a:p>
                      <a:r>
                        <a:rPr lang="en-US" sz="1200" dirty="0"/>
                        <a:t>Application </a:t>
                      </a:r>
                    </a:p>
                  </a:txBody>
                  <a:tcPr marL="68580" marR="68580" marT="34290" marB="34290"/>
                </a:tc>
                <a:extLst>
                  <a:ext uri="{0D108BD9-81ED-4DB2-BD59-A6C34878D82A}">
                    <a16:rowId xmlns:a16="http://schemas.microsoft.com/office/drawing/2014/main" val="457783673"/>
                  </a:ext>
                </a:extLst>
              </a:tr>
            </a:tbl>
          </a:graphicData>
        </a:graphic>
      </p:graphicFrame>
    </p:spTree>
    <p:extLst>
      <p:ext uri="{BB962C8B-B14F-4D97-AF65-F5344CB8AC3E}">
        <p14:creationId xmlns:p14="http://schemas.microsoft.com/office/powerpoint/2010/main" val="27052172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Synchronization</a:t>
            </a:r>
          </a:p>
        </p:txBody>
      </p:sp>
      <p:sp>
        <p:nvSpPr>
          <p:cNvPr id="5" name="Content Placeholder 4"/>
          <p:cNvSpPr>
            <a:spLocks noGrp="1"/>
          </p:cNvSpPr>
          <p:nvPr>
            <p:ph type="body" idx="1"/>
          </p:nvPr>
        </p:nvSpPr>
        <p:spPr/>
        <p:txBody>
          <a:bodyPr anchor="t">
            <a:noAutofit/>
          </a:bodyPr>
          <a:lstStyle/>
          <a:p>
            <a:pPr>
              <a:buFont typeface="Arial" panose="020B0604020202020204" pitchFamily="34" charset="0"/>
              <a:buChar char="•"/>
            </a:pPr>
            <a:r>
              <a:rPr lang="en-US" sz="2100" dirty="0"/>
              <a:t>Many applications require different means of synchronization.</a:t>
            </a:r>
          </a:p>
          <a:p>
            <a:pPr lvl="1">
              <a:buFont typeface="Arial" panose="020B0604020202020204" pitchFamily="34" charset="0"/>
              <a:buChar char="•"/>
            </a:pPr>
            <a:r>
              <a:rPr lang="en-US" sz="1800" dirty="0"/>
              <a:t>Intra Block</a:t>
            </a:r>
          </a:p>
          <a:p>
            <a:pPr lvl="1">
              <a:buFont typeface="Arial" panose="020B0604020202020204" pitchFamily="34" charset="0"/>
              <a:buChar char="•"/>
            </a:pPr>
            <a:r>
              <a:rPr lang="en-US" sz="1800" dirty="0"/>
              <a:t>Inter Block</a:t>
            </a:r>
          </a:p>
          <a:p>
            <a:pPr lvl="1">
              <a:buFont typeface="Arial" panose="020B0604020202020204" pitchFamily="34" charset="0"/>
              <a:buChar char="•"/>
            </a:pPr>
            <a:r>
              <a:rPr lang="en-US" sz="1800" dirty="0"/>
              <a:t>CPU/GPU concurrent execution</a:t>
            </a:r>
          </a:p>
        </p:txBody>
      </p:sp>
      <p:sp>
        <p:nvSpPr>
          <p:cNvPr id="9" name="Rectangle 8"/>
          <p:cNvSpPr/>
          <p:nvPr/>
        </p:nvSpPr>
        <p:spPr>
          <a:xfrm>
            <a:off x="3106386" y="3328292"/>
            <a:ext cx="3827506" cy="926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3000" kern="1200" dirty="0">
                <a:solidFill>
                  <a:srgbClr val="FFFFFF"/>
                </a:solidFill>
                <a:latin typeface="Century Schoolbook" panose="02040604050505020304"/>
              </a:rPr>
              <a:t>How can we do these?</a:t>
            </a:r>
          </a:p>
        </p:txBody>
      </p:sp>
    </p:spTree>
    <p:extLst>
      <p:ext uri="{BB962C8B-B14F-4D97-AF65-F5344CB8AC3E}">
        <p14:creationId xmlns:p14="http://schemas.microsoft.com/office/powerpoint/2010/main" val="21189928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Synchronization</a:t>
            </a:r>
          </a:p>
        </p:txBody>
      </p:sp>
      <p:sp>
        <p:nvSpPr>
          <p:cNvPr id="5" name="Content Placeholder 4"/>
          <p:cNvSpPr>
            <a:spLocks noGrp="1"/>
          </p:cNvSpPr>
          <p:nvPr>
            <p:ph type="body" idx="1"/>
          </p:nvPr>
        </p:nvSpPr>
        <p:spPr/>
        <p:txBody>
          <a:bodyPr anchor="t">
            <a:noAutofit/>
          </a:bodyPr>
          <a:lstStyle/>
          <a:p>
            <a:pPr>
              <a:buFont typeface="Arial" panose="020B0604020202020204" pitchFamily="34" charset="0"/>
              <a:buChar char="•"/>
            </a:pPr>
            <a:r>
              <a:rPr lang="en-US" sz="2100" dirty="0"/>
              <a:t>Many applications require different means of synchronization.</a:t>
            </a:r>
          </a:p>
          <a:p>
            <a:pPr lvl="1">
              <a:buFont typeface="Arial" panose="020B0604020202020204" pitchFamily="34" charset="0"/>
              <a:buChar char="•"/>
            </a:pPr>
            <a:r>
              <a:rPr lang="en-US" sz="1800" dirty="0"/>
              <a:t>Intra Block</a:t>
            </a:r>
          </a:p>
          <a:p>
            <a:pPr lvl="2">
              <a:buFont typeface="Arial" panose="020B0604020202020204" pitchFamily="34" charset="0"/>
              <a:buChar char="•"/>
            </a:pPr>
            <a:r>
              <a:rPr lang="en-US" sz="1500" dirty="0"/>
              <a:t>__</a:t>
            </a:r>
            <a:r>
              <a:rPr lang="en-US" sz="1500" dirty="0" err="1"/>
              <a:t>syncthreads</a:t>
            </a:r>
            <a:r>
              <a:rPr lang="en-US" sz="1500" dirty="0"/>
              <a:t>() </a:t>
            </a:r>
          </a:p>
          <a:p>
            <a:pPr lvl="3">
              <a:buFont typeface="Arial" panose="020B0604020202020204" pitchFamily="34" charset="0"/>
              <a:buChar char="•"/>
            </a:pPr>
            <a:r>
              <a:rPr lang="en-US" sz="1500" dirty="0"/>
              <a:t>Must be reached by all threads from the block.</a:t>
            </a:r>
          </a:p>
          <a:p>
            <a:pPr lvl="3">
              <a:buFont typeface="Arial" panose="020B0604020202020204" pitchFamily="34" charset="0"/>
              <a:buChar char="•"/>
            </a:pPr>
            <a:r>
              <a:rPr lang="en-US" sz="1500" dirty="0"/>
              <a:t>Ensures that for all threads in the block, the code preceding the instruction is executed before the instructions following it.</a:t>
            </a:r>
          </a:p>
          <a:p>
            <a:pPr lvl="2">
              <a:buFont typeface="Arial" panose="020B0604020202020204" pitchFamily="34" charset="0"/>
              <a:buChar char="•"/>
            </a:pPr>
            <a:r>
              <a:rPr lang="en-US" sz="1500" dirty="0"/>
              <a:t>Atomic operations (in shared memory)</a:t>
            </a:r>
          </a:p>
          <a:p>
            <a:pPr lvl="1">
              <a:buFont typeface="Arial" panose="020B0604020202020204" pitchFamily="34" charset="0"/>
              <a:buChar char="•"/>
            </a:pPr>
            <a:endParaRPr lang="en-US" sz="1800" dirty="0"/>
          </a:p>
        </p:txBody>
      </p:sp>
    </p:spTree>
    <p:extLst>
      <p:ext uri="{BB962C8B-B14F-4D97-AF65-F5344CB8AC3E}">
        <p14:creationId xmlns:p14="http://schemas.microsoft.com/office/powerpoint/2010/main" val="20489478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Synchronization</a:t>
            </a:r>
          </a:p>
        </p:txBody>
      </p:sp>
      <p:sp>
        <p:nvSpPr>
          <p:cNvPr id="5" name="Content Placeholder 4"/>
          <p:cNvSpPr>
            <a:spLocks noGrp="1"/>
          </p:cNvSpPr>
          <p:nvPr>
            <p:ph type="body" idx="1"/>
          </p:nvPr>
        </p:nvSpPr>
        <p:spPr/>
        <p:txBody>
          <a:bodyPr anchor="t">
            <a:noAutofit/>
          </a:bodyPr>
          <a:lstStyle/>
          <a:p>
            <a:pPr>
              <a:buFont typeface="Arial" panose="020B0604020202020204" pitchFamily="34" charset="0"/>
              <a:buChar char="•"/>
            </a:pPr>
            <a:r>
              <a:rPr lang="en-US" sz="2100" dirty="0"/>
              <a:t>Many applications require different means of synchronization.</a:t>
            </a:r>
          </a:p>
          <a:p>
            <a:pPr lvl="1">
              <a:buFont typeface="Arial" panose="020B0604020202020204" pitchFamily="34" charset="0"/>
              <a:buChar char="•"/>
            </a:pPr>
            <a:r>
              <a:rPr lang="en-US" sz="1800" dirty="0"/>
              <a:t>Inter Block</a:t>
            </a:r>
          </a:p>
          <a:p>
            <a:pPr lvl="2">
              <a:buFont typeface="Arial" panose="020B0604020202020204" pitchFamily="34" charset="0"/>
              <a:buChar char="•"/>
            </a:pPr>
            <a:r>
              <a:rPr lang="en-US" sz="1500" dirty="0"/>
              <a:t>No explicit way of doing this</a:t>
            </a:r>
          </a:p>
          <a:p>
            <a:pPr lvl="3">
              <a:buFont typeface="Arial" panose="020B0604020202020204" pitchFamily="34" charset="0"/>
              <a:buChar char="•"/>
            </a:pPr>
            <a:r>
              <a:rPr lang="en-US" sz="1500" dirty="0"/>
              <a:t>Terminate kernel at synchronization point, and then launch new kernel to continue after.</a:t>
            </a:r>
          </a:p>
          <a:p>
            <a:pPr lvl="2">
              <a:buFont typeface="Arial" panose="020B0604020202020204" pitchFamily="34" charset="0"/>
              <a:buChar char="•"/>
            </a:pPr>
            <a:r>
              <a:rPr lang="en-US" sz="1500" dirty="0"/>
              <a:t>Atomic operations (in global memory, should be avoided)</a:t>
            </a:r>
          </a:p>
          <a:p>
            <a:pPr lvl="1">
              <a:buFont typeface="Arial" panose="020B0604020202020204" pitchFamily="34" charset="0"/>
              <a:buChar char="•"/>
            </a:pPr>
            <a:endParaRPr lang="en-US" sz="1800" dirty="0"/>
          </a:p>
        </p:txBody>
      </p:sp>
    </p:spTree>
    <p:extLst>
      <p:ext uri="{BB962C8B-B14F-4D97-AF65-F5344CB8AC3E}">
        <p14:creationId xmlns:p14="http://schemas.microsoft.com/office/powerpoint/2010/main" val="34159619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Synchronization</a:t>
            </a:r>
          </a:p>
        </p:txBody>
      </p:sp>
      <p:sp>
        <p:nvSpPr>
          <p:cNvPr id="5" name="Content Placeholder 4"/>
          <p:cNvSpPr>
            <a:spLocks noGrp="1"/>
          </p:cNvSpPr>
          <p:nvPr>
            <p:ph type="body" idx="1"/>
          </p:nvPr>
        </p:nvSpPr>
        <p:spPr/>
        <p:txBody>
          <a:bodyPr anchor="t">
            <a:noAutofit/>
          </a:bodyPr>
          <a:lstStyle/>
          <a:p>
            <a:pPr>
              <a:buFont typeface="Arial" panose="020B0604020202020204" pitchFamily="34" charset="0"/>
              <a:buChar char="•"/>
            </a:pPr>
            <a:r>
              <a:rPr lang="en-US" sz="2100" dirty="0"/>
              <a:t>Many applications require different means of synchronization.</a:t>
            </a:r>
          </a:p>
          <a:p>
            <a:pPr lvl="1">
              <a:buFont typeface="Arial" panose="020B0604020202020204" pitchFamily="34" charset="0"/>
              <a:buChar char="•"/>
            </a:pPr>
            <a:r>
              <a:rPr lang="en-US" sz="1800" dirty="0"/>
              <a:t>CPU/GPU concurrent execution</a:t>
            </a:r>
          </a:p>
          <a:p>
            <a:pPr lvl="2">
              <a:buFont typeface="Arial" panose="020B0604020202020204" pitchFamily="34" charset="0"/>
              <a:buChar char="•"/>
            </a:pPr>
            <a:r>
              <a:rPr lang="en-US" sz="1500" dirty="0"/>
              <a:t>Copy data back and forth</a:t>
            </a:r>
          </a:p>
          <a:p>
            <a:pPr lvl="1">
              <a:buFont typeface="Arial" panose="020B0604020202020204" pitchFamily="34" charset="0"/>
              <a:buChar char="•"/>
            </a:pPr>
            <a:endParaRPr lang="en-US" sz="1800" dirty="0"/>
          </a:p>
        </p:txBody>
      </p:sp>
    </p:spTree>
    <p:extLst>
      <p:ext uri="{BB962C8B-B14F-4D97-AF65-F5344CB8AC3E}">
        <p14:creationId xmlns:p14="http://schemas.microsoft.com/office/powerpoint/2010/main" val="33364068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Synchronization</a:t>
            </a:r>
          </a:p>
        </p:txBody>
      </p:sp>
      <p:sp>
        <p:nvSpPr>
          <p:cNvPr id="2" name="Text Placeholder 1"/>
          <p:cNvSpPr>
            <a:spLocks noGrp="1"/>
          </p:cNvSpPr>
          <p:nvPr>
            <p:ph type="body" idx="1"/>
          </p:nvPr>
        </p:nvSpPr>
        <p:spPr/>
        <p:txBody>
          <a:bodyPr/>
          <a:lstStyle/>
          <a:p>
            <a:r>
              <a:rPr lang="en-US" dirty="0"/>
              <a:t>Race Condition</a:t>
            </a:r>
          </a:p>
          <a:p>
            <a:pPr lvl="1"/>
            <a:r>
              <a:rPr lang="en-US" dirty="0"/>
              <a:t>An undesirable situation that occurs when a device or system attempts to perform two or more operations at the same time, but because of the nature of the device or system, the operations must be done in the proper sequence to be done correctly.</a:t>
            </a:r>
          </a:p>
          <a:p>
            <a:pPr lvl="1"/>
            <a:endParaRPr lang="en-US" dirty="0"/>
          </a:p>
        </p:txBody>
      </p:sp>
      <p:sp>
        <p:nvSpPr>
          <p:cNvPr id="6" name="Rectangle 5"/>
          <p:cNvSpPr/>
          <p:nvPr/>
        </p:nvSpPr>
        <p:spPr>
          <a:xfrm>
            <a:off x="3115344" y="3141087"/>
            <a:ext cx="3827506" cy="926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3000" kern="1200" dirty="0">
                <a:solidFill>
                  <a:srgbClr val="FFFFFF"/>
                </a:solidFill>
                <a:latin typeface="Century Schoolbook" panose="02040604050505020304"/>
              </a:rPr>
              <a:t>How can we avoid this on a GPU?</a:t>
            </a:r>
          </a:p>
        </p:txBody>
      </p:sp>
    </p:spTree>
    <p:extLst>
      <p:ext uri="{BB962C8B-B14F-4D97-AF65-F5344CB8AC3E}">
        <p14:creationId xmlns:p14="http://schemas.microsoft.com/office/powerpoint/2010/main" val="30883942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Why do we need to understand the memory model?</a:t>
            </a:r>
          </a:p>
          <a:p>
            <a:pPr lvl="1"/>
            <a:r>
              <a:rPr lang="en-US" dirty="0"/>
              <a:t>Memory accesses will affect performance drastically</a:t>
            </a:r>
          </a:p>
          <a:p>
            <a:pPr lvl="1"/>
            <a:r>
              <a:rPr lang="en-US" dirty="0"/>
              <a:t>Memory patterns allow you to control these effects</a:t>
            </a:r>
          </a:p>
          <a:p>
            <a:pPr lvl="1"/>
            <a:r>
              <a:rPr lang="en-US" dirty="0"/>
              <a:t>Maximize resource usage by taking care of the LD/ST units</a:t>
            </a:r>
          </a:p>
          <a:p>
            <a:pPr lvl="1"/>
            <a:r>
              <a:rPr lang="en-US" dirty="0"/>
              <a:t>To do this, we use data locality</a:t>
            </a:r>
          </a:p>
          <a:p>
            <a:endParaRPr lang="en-US" dirty="0"/>
          </a:p>
          <a:p>
            <a:endParaRPr lang="en-US" dirty="0"/>
          </a:p>
        </p:txBody>
      </p:sp>
    </p:spTree>
    <p:extLst>
      <p:ext uri="{BB962C8B-B14F-4D97-AF65-F5344CB8AC3E}">
        <p14:creationId xmlns:p14="http://schemas.microsoft.com/office/powerpoint/2010/main" val="4172992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Synchronization</a:t>
            </a:r>
          </a:p>
        </p:txBody>
      </p:sp>
      <p:sp>
        <p:nvSpPr>
          <p:cNvPr id="2" name="Text Placeholder 1"/>
          <p:cNvSpPr>
            <a:spLocks noGrp="1"/>
          </p:cNvSpPr>
          <p:nvPr>
            <p:ph type="body" idx="1"/>
          </p:nvPr>
        </p:nvSpPr>
        <p:spPr/>
        <p:txBody>
          <a:bodyPr/>
          <a:lstStyle/>
          <a:p>
            <a:r>
              <a:rPr lang="en-US" dirty="0"/>
              <a:t>Atomic Instructions</a:t>
            </a:r>
          </a:p>
          <a:p>
            <a:pPr lvl="1"/>
            <a:r>
              <a:rPr lang="en-US" dirty="0"/>
              <a:t>Atomic instructions are special hardware instructions that perform an operation on one or more memory locations atomically (indivisible or uninterruptible). </a:t>
            </a:r>
          </a:p>
          <a:p>
            <a:pPr lvl="1"/>
            <a:r>
              <a:rPr lang="en-US" dirty="0"/>
              <a:t>An atomic operation either succeeds or fails in its entirety, regardless of what instructions are being executed by other threads. </a:t>
            </a:r>
          </a:p>
          <a:p>
            <a:pPr lvl="1"/>
            <a:endParaRPr lang="en-US" dirty="0"/>
          </a:p>
        </p:txBody>
      </p:sp>
    </p:spTree>
    <p:extLst>
      <p:ext uri="{BB962C8B-B14F-4D97-AF65-F5344CB8AC3E}">
        <p14:creationId xmlns:p14="http://schemas.microsoft.com/office/powerpoint/2010/main" val="18612747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Synchronization</a:t>
            </a:r>
          </a:p>
        </p:txBody>
      </p:sp>
      <p:sp>
        <p:nvSpPr>
          <p:cNvPr id="5" name="Content Placeholder 4"/>
          <p:cNvSpPr>
            <a:spLocks noGrp="1"/>
          </p:cNvSpPr>
          <p:nvPr>
            <p:ph idx="1"/>
          </p:nvPr>
        </p:nvSpPr>
        <p:spPr/>
        <p:txBody>
          <a:bodyPr/>
          <a:lstStyle/>
          <a:p>
            <a:r>
              <a:rPr lang="en-US" dirty="0"/>
              <a:t>Use of atomic operations</a:t>
            </a:r>
          </a:p>
          <a:p>
            <a:pPr lvl="1"/>
            <a:r>
              <a:rPr lang="en-US" dirty="0"/>
              <a:t>Collaboration</a:t>
            </a:r>
          </a:p>
          <a:p>
            <a:pPr lvl="2"/>
            <a:r>
              <a:rPr lang="en-US" dirty="0"/>
              <a:t>Atomics on an array that will be the output of the kernel</a:t>
            </a:r>
          </a:p>
          <a:p>
            <a:pPr lvl="3"/>
            <a:r>
              <a:rPr lang="en-US" dirty="0"/>
              <a:t>Histogram</a:t>
            </a:r>
          </a:p>
          <a:p>
            <a:pPr lvl="1"/>
            <a:r>
              <a:rPr lang="en-US" dirty="0"/>
              <a:t>Synchronization</a:t>
            </a:r>
          </a:p>
          <a:p>
            <a:pPr lvl="2"/>
            <a:r>
              <a:rPr lang="en-US" dirty="0"/>
              <a:t>Atomics on memory locations that are used for synchronization or coordination</a:t>
            </a:r>
          </a:p>
          <a:p>
            <a:pPr lvl="3"/>
            <a:r>
              <a:rPr lang="en-US" dirty="0"/>
              <a:t>Counters, locks, flags…</a:t>
            </a:r>
          </a:p>
          <a:p>
            <a:r>
              <a:rPr lang="en-US" dirty="0"/>
              <a:t>CUDA provides atomic functions on shared memory and global memory</a:t>
            </a:r>
          </a:p>
        </p:txBody>
      </p:sp>
    </p:spTree>
    <p:extLst>
      <p:ext uri="{BB962C8B-B14F-4D97-AF65-F5344CB8AC3E}">
        <p14:creationId xmlns:p14="http://schemas.microsoft.com/office/powerpoint/2010/main" val="8178632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fade">
                                      <p:cBhvr>
                                        <p:cTn id="28"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Synchronization</a:t>
            </a:r>
          </a:p>
        </p:txBody>
      </p:sp>
      <p:sp>
        <p:nvSpPr>
          <p:cNvPr id="5" name="Content Placeholder 4"/>
          <p:cNvSpPr>
            <a:spLocks noGrp="1"/>
          </p:cNvSpPr>
          <p:nvPr>
            <p:ph idx="1"/>
          </p:nvPr>
        </p:nvSpPr>
        <p:spPr/>
        <p:txBody>
          <a:bodyPr/>
          <a:lstStyle/>
          <a:p>
            <a:r>
              <a:rPr lang="en-US" dirty="0"/>
              <a:t>Arithmetic functions</a:t>
            </a:r>
          </a:p>
          <a:p>
            <a:pPr lvl="1"/>
            <a:r>
              <a:rPr lang="en-US" dirty="0"/>
              <a:t>Add, sub, max, min, </a:t>
            </a:r>
            <a:r>
              <a:rPr lang="en-US" dirty="0" err="1"/>
              <a:t>exch</a:t>
            </a:r>
            <a:r>
              <a:rPr lang="en-US" dirty="0"/>
              <a:t>, </a:t>
            </a:r>
            <a:r>
              <a:rPr lang="en-US" dirty="0" err="1"/>
              <a:t>inc</a:t>
            </a:r>
            <a:r>
              <a:rPr lang="en-US" dirty="0"/>
              <a:t>, </a:t>
            </a:r>
            <a:r>
              <a:rPr lang="en-US" dirty="0" err="1"/>
              <a:t>dec</a:t>
            </a:r>
            <a:r>
              <a:rPr lang="en-US" dirty="0"/>
              <a:t>, CAS</a:t>
            </a:r>
          </a:p>
          <a:p>
            <a:r>
              <a:rPr lang="en-US" dirty="0"/>
              <a:t>Bitwise functions</a:t>
            </a:r>
          </a:p>
          <a:p>
            <a:pPr lvl="1"/>
            <a:r>
              <a:rPr lang="en-US" dirty="0"/>
              <a:t>And, or, </a:t>
            </a:r>
            <a:r>
              <a:rPr lang="en-US" dirty="0" err="1"/>
              <a:t>xor</a:t>
            </a:r>
            <a:endParaRPr lang="en-US" dirty="0"/>
          </a:p>
        </p:txBody>
      </p:sp>
      <p:pic>
        <p:nvPicPr>
          <p:cNvPr id="6" name="Picture 5"/>
          <p:cNvPicPr>
            <a:picLocks noChangeAspect="1"/>
          </p:cNvPicPr>
          <p:nvPr/>
        </p:nvPicPr>
        <p:blipFill>
          <a:blip r:embed="rId3"/>
          <a:stretch>
            <a:fillRect/>
          </a:stretch>
        </p:blipFill>
        <p:spPr>
          <a:xfrm>
            <a:off x="3206478" y="2994671"/>
            <a:ext cx="5407819" cy="1250156"/>
          </a:xfrm>
          <a:prstGeom prst="rect">
            <a:avLst/>
          </a:prstGeom>
        </p:spPr>
      </p:pic>
      <p:sp>
        <p:nvSpPr>
          <p:cNvPr id="7" name="TextBox 6"/>
          <p:cNvSpPr txBox="1"/>
          <p:nvPr/>
        </p:nvSpPr>
        <p:spPr>
          <a:xfrm>
            <a:off x="3206478" y="2273868"/>
            <a:ext cx="4456669" cy="715581"/>
          </a:xfrm>
          <a:prstGeom prst="rect">
            <a:avLst/>
          </a:prstGeom>
          <a:noFill/>
        </p:spPr>
        <p:txBody>
          <a:bodyPr wrap="none" rtlCol="0">
            <a:spAutoFit/>
          </a:bodyPr>
          <a:lstStyle/>
          <a:p>
            <a:pPr defTabSz="342900">
              <a:buClrTx/>
              <a:defRPr/>
            </a:pPr>
            <a:r>
              <a:rPr lang="en-US" sz="1350" kern="1200" dirty="0">
                <a:latin typeface="Courier New" panose="02070309020205020404" pitchFamily="49" charset="0"/>
                <a:ea typeface="+mn-ea"/>
                <a:cs typeface="Courier New" panose="02070309020205020404" pitchFamily="49" charset="0"/>
              </a:rPr>
              <a:t>CUDA: int </a:t>
            </a:r>
            <a:r>
              <a:rPr lang="en-US" sz="1350" kern="1200" dirty="0" err="1">
                <a:latin typeface="Courier New" panose="02070309020205020404" pitchFamily="49" charset="0"/>
                <a:ea typeface="+mn-ea"/>
                <a:cs typeface="Courier New" panose="02070309020205020404" pitchFamily="49" charset="0"/>
              </a:rPr>
              <a:t>atomicAdd</a:t>
            </a:r>
            <a:r>
              <a:rPr lang="en-US" sz="1350" kern="1200" dirty="0">
                <a:latin typeface="Courier New" panose="02070309020205020404" pitchFamily="49" charset="0"/>
                <a:ea typeface="+mn-ea"/>
                <a:cs typeface="Courier New" panose="02070309020205020404" pitchFamily="49" charset="0"/>
              </a:rPr>
              <a:t>(int*, int);</a:t>
            </a:r>
          </a:p>
          <a:p>
            <a:pPr defTabSz="342900">
              <a:buClrTx/>
              <a:defRPr/>
            </a:pPr>
            <a:r>
              <a:rPr lang="en-US" sz="1350" kern="1200" dirty="0">
                <a:latin typeface="Courier New" panose="02070309020205020404" pitchFamily="49" charset="0"/>
                <a:ea typeface="+mn-ea"/>
                <a:cs typeface="Courier New" panose="02070309020205020404" pitchFamily="49" charset="0"/>
              </a:rPr>
              <a:t>PTX: atom.shared.add.u32 &amp;r25, [%rd14],1;</a:t>
            </a:r>
          </a:p>
          <a:p>
            <a:pPr defTabSz="342900">
              <a:buClrTx/>
              <a:defRPr/>
            </a:pPr>
            <a:r>
              <a:rPr lang="en-US" sz="1350" kern="1200" dirty="0">
                <a:latin typeface="Courier New" panose="02070309020205020404" pitchFamily="49" charset="0"/>
                <a:ea typeface="+mn-ea"/>
                <a:cs typeface="Courier New" panose="02070309020205020404" pitchFamily="49" charset="0"/>
              </a:rPr>
              <a:t>SASS:</a:t>
            </a:r>
          </a:p>
        </p:txBody>
      </p:sp>
      <p:sp>
        <p:nvSpPr>
          <p:cNvPr id="8" name="TextBox 7"/>
          <p:cNvSpPr txBox="1"/>
          <p:nvPr/>
        </p:nvSpPr>
        <p:spPr>
          <a:xfrm>
            <a:off x="3206478" y="4346548"/>
            <a:ext cx="3105337" cy="300082"/>
          </a:xfrm>
          <a:prstGeom prst="rect">
            <a:avLst/>
          </a:prstGeom>
          <a:noFill/>
        </p:spPr>
        <p:txBody>
          <a:bodyPr wrap="none" rtlCol="0">
            <a:spAutoFit/>
          </a:bodyPr>
          <a:lstStyle/>
          <a:p>
            <a:pPr defTabSz="342900">
              <a:buClrTx/>
              <a:defRPr/>
            </a:pPr>
            <a:r>
              <a:rPr lang="en-US" sz="1350" kern="1200" dirty="0">
                <a:latin typeface="Century Schoolbook" panose="02040604050505020304"/>
                <a:ea typeface="+mn-ea"/>
                <a:cs typeface="+mn-cs"/>
              </a:rPr>
              <a:t>Lock/update/unlock vs native atomic</a:t>
            </a:r>
          </a:p>
        </p:txBody>
      </p:sp>
    </p:spTree>
    <p:extLst>
      <p:ext uri="{BB962C8B-B14F-4D97-AF65-F5344CB8AC3E}">
        <p14:creationId xmlns:p14="http://schemas.microsoft.com/office/powerpoint/2010/main" val="3781333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Synchronization</a:t>
            </a:r>
          </a:p>
        </p:txBody>
      </p:sp>
      <p:sp>
        <p:nvSpPr>
          <p:cNvPr id="5" name="Content Placeholder 4"/>
          <p:cNvSpPr>
            <a:spLocks noGrp="1"/>
          </p:cNvSpPr>
          <p:nvPr>
            <p:ph type="body" idx="1"/>
          </p:nvPr>
        </p:nvSpPr>
        <p:spPr/>
        <p:txBody>
          <a:bodyPr anchor="t">
            <a:noAutofit/>
          </a:bodyPr>
          <a:lstStyle/>
          <a:p>
            <a:r>
              <a:rPr lang="en-US" sz="1800" dirty="0"/>
              <a:t>Atomic conflict degree</a:t>
            </a:r>
          </a:p>
          <a:p>
            <a:pPr lvl="1"/>
            <a:r>
              <a:rPr lang="en-US" sz="1800" dirty="0"/>
              <a:t>Intra-warp conflict degree from 1 to 32</a:t>
            </a:r>
          </a:p>
        </p:txBody>
      </p:sp>
      <p:pic>
        <p:nvPicPr>
          <p:cNvPr id="9" name="Picture 8"/>
          <p:cNvPicPr>
            <a:picLocks noChangeAspect="1"/>
          </p:cNvPicPr>
          <p:nvPr/>
        </p:nvPicPr>
        <p:blipFill>
          <a:blip r:embed="rId3"/>
          <a:stretch>
            <a:fillRect/>
          </a:stretch>
        </p:blipFill>
        <p:spPr>
          <a:xfrm>
            <a:off x="1796526" y="2382281"/>
            <a:ext cx="5550694" cy="2093119"/>
          </a:xfrm>
          <a:prstGeom prst="rect">
            <a:avLst/>
          </a:prstGeom>
        </p:spPr>
      </p:pic>
    </p:spTree>
    <p:extLst>
      <p:ext uri="{BB962C8B-B14F-4D97-AF65-F5344CB8AC3E}">
        <p14:creationId xmlns:p14="http://schemas.microsoft.com/office/powerpoint/2010/main" val="30384806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Generally, applications don’t have random accesses</a:t>
            </a:r>
          </a:p>
          <a:p>
            <a:pPr lvl="1">
              <a:buFont typeface="Arial" panose="020B0604020202020204" pitchFamily="34" charset="0"/>
              <a:buChar char="•"/>
            </a:pPr>
            <a:r>
              <a:rPr lang="en-US" dirty="0"/>
              <a:t>Random accesses are very hard to improve</a:t>
            </a:r>
          </a:p>
          <a:p>
            <a:r>
              <a:rPr lang="en-US" dirty="0"/>
              <a:t>Having locality in our data helps improve the performance</a:t>
            </a:r>
          </a:p>
          <a:p>
            <a:r>
              <a:rPr lang="en-US" dirty="0"/>
              <a:t>There are two types of data locality that memory architectures make use of</a:t>
            </a:r>
          </a:p>
          <a:p>
            <a:r>
              <a:rPr lang="en-US" dirty="0"/>
              <a:t>Temporal locality</a:t>
            </a:r>
          </a:p>
          <a:p>
            <a:pPr lvl="1">
              <a:buFont typeface="Arial" panose="020B0604020202020204" pitchFamily="34" charset="0"/>
              <a:buChar char="•"/>
            </a:pPr>
            <a:r>
              <a:rPr lang="en-US" dirty="0"/>
              <a:t>Useful data tends to continue being useful</a:t>
            </a:r>
          </a:p>
          <a:p>
            <a:r>
              <a:rPr lang="en-US" dirty="0"/>
              <a:t>Spatial locality</a:t>
            </a:r>
          </a:p>
          <a:p>
            <a:pPr lvl="1">
              <a:buFont typeface="Arial" panose="020B0604020202020204" pitchFamily="34" charset="0"/>
              <a:buChar char="•"/>
            </a:pPr>
            <a:r>
              <a:rPr lang="en-US" dirty="0"/>
              <a:t>Useful data tends to be followed by more useful data</a:t>
            </a:r>
          </a:p>
        </p:txBody>
      </p:sp>
    </p:spTree>
    <p:extLst>
      <p:ext uri="{BB962C8B-B14F-4D97-AF65-F5344CB8AC3E}">
        <p14:creationId xmlns:p14="http://schemas.microsoft.com/office/powerpoint/2010/main" val="8452753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Example</a:t>
            </a:r>
          </a:p>
          <a:p>
            <a:pPr lvl="1">
              <a:buFont typeface="Arial" panose="020B0604020202020204" pitchFamily="34" charset="0"/>
              <a:buChar char="•"/>
            </a:pPr>
            <a:r>
              <a:rPr lang="en-US" dirty="0"/>
              <a:t>CPU Caches</a:t>
            </a:r>
          </a:p>
          <a:p>
            <a:pPr lvl="2">
              <a:buFont typeface="Arial" panose="020B0604020202020204" pitchFamily="34" charset="0"/>
              <a:buChar char="•"/>
            </a:pPr>
            <a:r>
              <a:rPr lang="en-US" dirty="0"/>
              <a:t>They bring more than just the address being requested (block of memory)</a:t>
            </a:r>
          </a:p>
          <a:p>
            <a:pPr lvl="2">
              <a:buFont typeface="Arial" panose="020B0604020202020204" pitchFamily="34" charset="0"/>
              <a:buChar char="•"/>
            </a:pPr>
            <a:r>
              <a:rPr lang="en-US" dirty="0"/>
              <a:t>They remove the least recently used block from the cache when a new block comes in (eviction)</a:t>
            </a:r>
          </a:p>
          <a:p>
            <a:pPr lvl="1">
              <a:buFont typeface="Arial" panose="020B0604020202020204" pitchFamily="34" charset="0"/>
              <a:buChar char="•"/>
            </a:pPr>
            <a:r>
              <a:rPr lang="en-US" dirty="0"/>
              <a:t>GPUs exploit locality at different levels of the memory model</a:t>
            </a:r>
          </a:p>
          <a:p>
            <a:endParaRPr lang="en-US" dirty="0"/>
          </a:p>
        </p:txBody>
      </p:sp>
    </p:spTree>
    <p:extLst>
      <p:ext uri="{BB962C8B-B14F-4D97-AF65-F5344CB8AC3E}">
        <p14:creationId xmlns:p14="http://schemas.microsoft.com/office/powerpoint/2010/main" val="24474579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Memories available on the GPU</a:t>
            </a:r>
          </a:p>
          <a:p>
            <a:pPr lvl="1">
              <a:buFont typeface="Arial" panose="020B0604020202020204" pitchFamily="34" charset="0"/>
              <a:buChar char="•"/>
            </a:pPr>
            <a:r>
              <a:rPr lang="en-US" dirty="0"/>
              <a:t>Registers</a:t>
            </a:r>
          </a:p>
          <a:p>
            <a:pPr lvl="1">
              <a:buFont typeface="Arial" panose="020B0604020202020204" pitchFamily="34" charset="0"/>
              <a:buChar char="•"/>
            </a:pPr>
            <a:r>
              <a:rPr lang="en-US" dirty="0"/>
              <a:t>Shared Memory</a:t>
            </a:r>
          </a:p>
          <a:p>
            <a:pPr lvl="1">
              <a:buFont typeface="Arial" panose="020B0604020202020204" pitchFamily="34" charset="0"/>
              <a:buChar char="•"/>
            </a:pPr>
            <a:r>
              <a:rPr lang="en-US" dirty="0"/>
              <a:t>Local Memory</a:t>
            </a:r>
          </a:p>
          <a:p>
            <a:pPr lvl="1">
              <a:buFont typeface="Arial" panose="020B0604020202020204" pitchFamily="34" charset="0"/>
              <a:buChar char="•"/>
            </a:pPr>
            <a:r>
              <a:rPr lang="en-US" dirty="0"/>
              <a:t>Constant Memory</a:t>
            </a:r>
          </a:p>
          <a:p>
            <a:pPr lvl="1">
              <a:buFont typeface="Arial" panose="020B0604020202020204" pitchFamily="34" charset="0"/>
              <a:buChar char="•"/>
            </a:pPr>
            <a:r>
              <a:rPr lang="en-US" dirty="0"/>
              <a:t>Texture Memory</a:t>
            </a:r>
          </a:p>
          <a:p>
            <a:pPr lvl="1">
              <a:buFont typeface="Arial" panose="020B0604020202020204" pitchFamily="34" charset="0"/>
              <a:buChar char="•"/>
            </a:pPr>
            <a:r>
              <a:rPr lang="en-US" dirty="0"/>
              <a:t>Global Memory</a:t>
            </a:r>
          </a:p>
          <a:p>
            <a:endParaRPr lang="en-US" dirty="0"/>
          </a:p>
        </p:txBody>
      </p:sp>
      <p:pic>
        <p:nvPicPr>
          <p:cNvPr id="7" name="Content Placeholder 5" descr="Screen Shot 2016-02-08 at 10.15.58 P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5769673" y="1598655"/>
            <a:ext cx="2928443" cy="3208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632785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6" end="6"/>
                                            </p:txEl>
                                          </p:spTgt>
                                        </p:tgtEl>
                                        <p:attrNameLst>
                                          <p:attrName>style.visibility</p:attrName>
                                        </p:attrNameLst>
                                      </p:cBhvr>
                                      <p:to>
                                        <p:strVal val="visible"/>
                                      </p:to>
                                    </p:set>
                                    <p:animEffect transition="in" filter="fade">
                                      <p:cBhvr>
                                        <p:cTn id="30"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descr="Screen Shot 2016-02-08 at 10.15.58 PM.png">
            <a:extLst>
              <a:ext uri="{FF2B5EF4-FFF2-40B4-BE49-F238E27FC236}">
                <a16:creationId xmlns:a16="http://schemas.microsoft.com/office/drawing/2014/main" id="{1E0EE127-EAD5-4B0C-97D1-CC0F646C0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5769673" y="1598655"/>
            <a:ext cx="2928443" cy="3208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Global Memory</a:t>
            </a:r>
          </a:p>
          <a:p>
            <a:pPr lvl="1"/>
            <a:r>
              <a:rPr lang="en-US" dirty="0"/>
              <a:t>Resides in device memory</a:t>
            </a:r>
          </a:p>
          <a:p>
            <a:pPr lvl="1"/>
            <a:r>
              <a:rPr lang="en-US" dirty="0"/>
              <a:t>Global scope: device level</a:t>
            </a:r>
          </a:p>
          <a:p>
            <a:pPr lvl="1"/>
            <a:r>
              <a:rPr lang="en-US" dirty="0"/>
              <a:t>Largest memory on the GPU</a:t>
            </a:r>
          </a:p>
          <a:p>
            <a:pPr lvl="1"/>
            <a:r>
              <a:rPr lang="en-US" dirty="0"/>
              <a:t>Highest latency (~100s of cycles)</a:t>
            </a:r>
          </a:p>
          <a:p>
            <a:pPr lvl="1"/>
            <a:r>
              <a:rPr lang="en-US" dirty="0"/>
              <a:t>If it’s so slow, how can we use it efficiently?</a:t>
            </a:r>
          </a:p>
          <a:p>
            <a:endParaRPr lang="en-US" dirty="0"/>
          </a:p>
        </p:txBody>
      </p:sp>
      <p:sp>
        <p:nvSpPr>
          <p:cNvPr id="12" name="Rectangle 11"/>
          <p:cNvSpPr/>
          <p:nvPr/>
        </p:nvSpPr>
        <p:spPr>
          <a:xfrm>
            <a:off x="6317990" y="3691398"/>
            <a:ext cx="2380125" cy="40623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srgbClr val="FFFFFF"/>
              </a:solidFill>
              <a:latin typeface="Century Schoolbook" panose="02040604050505020304"/>
            </a:endParaRPr>
          </a:p>
        </p:txBody>
      </p:sp>
    </p:spTree>
    <p:extLst>
      <p:ext uri="{BB962C8B-B14F-4D97-AF65-F5344CB8AC3E}">
        <p14:creationId xmlns:p14="http://schemas.microsoft.com/office/powerpoint/2010/main" val="41586639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2" grpId="0" animBg="1"/>
    </p:bldLst>
  </p:timing>
</p:sld>
</file>

<file path=ppt/theme/theme1.xml><?xml version="1.0" encoding="utf-8"?>
<a:theme xmlns:a="http://schemas.openxmlformats.org/drawingml/2006/main" name="Isabel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901</TotalTime>
  <Words>3476</Words>
  <Application>Microsoft Office PowerPoint</Application>
  <PresentationFormat>On-screen Show (16:9)</PresentationFormat>
  <Paragraphs>643</Paragraphs>
  <Slides>53</Slides>
  <Notes>51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53</vt:i4>
      </vt:variant>
    </vt:vector>
  </HeadingPairs>
  <TitlesOfParts>
    <vt:vector size="64" baseType="lpstr">
      <vt:lpstr>Century Schoolbook</vt:lpstr>
      <vt:lpstr>Menlo</vt:lpstr>
      <vt:lpstr>Wingdings 2</vt:lpstr>
      <vt:lpstr>Raleway Light</vt:lpstr>
      <vt:lpstr>Arial</vt:lpstr>
      <vt:lpstr>Times</vt:lpstr>
      <vt:lpstr>Playfair Display</vt:lpstr>
      <vt:lpstr>Courier New</vt:lpstr>
      <vt:lpstr>Helvetica Light</vt:lpstr>
      <vt:lpstr>Calibri</vt:lpstr>
      <vt:lpstr>Isabella template</vt:lpstr>
      <vt:lpstr>GPU Programming (in CUDA)</vt:lpstr>
      <vt:lpstr>Outline</vt:lpstr>
      <vt:lpstr>Lab 2</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Synchronization</vt:lpstr>
      <vt:lpstr>Synchronization</vt:lpstr>
      <vt:lpstr>Synchronization</vt:lpstr>
      <vt:lpstr>Synchronization</vt:lpstr>
      <vt:lpstr>Synchronization</vt:lpstr>
      <vt:lpstr>Synchronization</vt:lpstr>
      <vt:lpstr>Synchronization</vt:lpstr>
      <vt:lpstr>Synchronization</vt:lpstr>
      <vt:lpstr>Synchronization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GPU Programming (in CUDA)</dc:title>
  <cp:lastModifiedBy>Julian Gutierrez</cp:lastModifiedBy>
  <cp:revision>43</cp:revision>
  <dcterms:modified xsi:type="dcterms:W3CDTF">2019-01-30T00:55:41Z</dcterms:modified>
</cp:coreProperties>
</file>